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63" r:id="rId4"/>
    <p:sldId id="328" r:id="rId5"/>
    <p:sldId id="341" r:id="rId6"/>
    <p:sldId id="364" r:id="rId7"/>
    <p:sldId id="365" r:id="rId8"/>
    <p:sldId id="339" r:id="rId9"/>
    <p:sldId id="368" r:id="rId10"/>
    <p:sldId id="346" r:id="rId11"/>
    <p:sldId id="350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58" r:id="rId20"/>
    <p:sldId id="369" r:id="rId21"/>
    <p:sldId id="361" r:id="rId22"/>
    <p:sldId id="342" r:id="rId23"/>
    <p:sldId id="370" r:id="rId24"/>
    <p:sldId id="394" r:id="rId25"/>
    <p:sldId id="395" r:id="rId26"/>
    <p:sldId id="396" r:id="rId27"/>
    <p:sldId id="397" r:id="rId28"/>
    <p:sldId id="343" r:id="rId29"/>
    <p:sldId id="371" r:id="rId30"/>
    <p:sldId id="372" r:id="rId31"/>
    <p:sldId id="373" r:id="rId32"/>
    <p:sldId id="374" r:id="rId33"/>
    <p:sldId id="376" r:id="rId34"/>
    <p:sldId id="385" r:id="rId35"/>
    <p:sldId id="393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24" r:id="rId4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7A02F-E90F-4826-BB1F-3256F43BF653}" v="1" dt="2025-07-07T23:39:30.670"/>
  </p1510:revLst>
</p1510:revInfo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B98EBE6C-89B3-439F-8FD4-05906966BFDF}"/>
    <pc:docChg chg="undo redo custSel modSld">
      <pc:chgData name="Daniel vick" userId="238b960ec7e7fce5" providerId="LiveId" clId="{B98EBE6C-89B3-439F-8FD4-05906966BFDF}" dt="2025-05-16T15:16:53.616" v="84" actId="1076"/>
      <pc:docMkLst>
        <pc:docMk/>
      </pc:docMkLst>
      <pc:sldChg chg="addSp modSp mod">
        <pc:chgData name="Daniel vick" userId="238b960ec7e7fce5" providerId="LiveId" clId="{B98EBE6C-89B3-439F-8FD4-05906966BFDF}" dt="2025-05-16T15:16:53.616" v="84" actId="1076"/>
        <pc:sldMkLst>
          <pc:docMk/>
          <pc:sldMk cId="2948592167" sldId="372"/>
        </pc:sldMkLst>
        <pc:spChg chg="add mod">
          <ac:chgData name="Daniel vick" userId="238b960ec7e7fce5" providerId="LiveId" clId="{B98EBE6C-89B3-439F-8FD4-05906966BFDF}" dt="2025-05-16T15:14:48.480" v="7" actId="6549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B98EBE6C-89B3-439F-8FD4-05906966BFDF}" dt="2025-05-16T15:16:53.616" v="84" actId="1076"/>
          <ac:spMkLst>
            <pc:docMk/>
            <pc:sldMk cId="2948592167" sldId="372"/>
            <ac:spMk id="13" creationId="{247CC0F4-E534-F5A9-2C8E-D9F0AA7483AD}"/>
          </ac:spMkLst>
        </pc:spChg>
      </pc:sldChg>
    </pc:docChg>
  </pc:docChgLst>
  <pc:docChgLst>
    <pc:chgData name="Daniel vick" userId="238b960ec7e7fce5" providerId="LiveId" clId="{ECE7A02F-E90F-4826-BB1F-3256F43BF653}"/>
    <pc:docChg chg="undo custSel addSld delSld modSld">
      <pc:chgData name="Daniel vick" userId="238b960ec7e7fce5" providerId="LiveId" clId="{ECE7A02F-E90F-4826-BB1F-3256F43BF653}" dt="2025-07-07T23:43:39.998" v="38" actId="1076"/>
      <pc:docMkLst>
        <pc:docMk/>
      </pc:docMkLst>
      <pc:sldChg chg="modSp mod">
        <pc:chgData name="Daniel vick" userId="238b960ec7e7fce5" providerId="LiveId" clId="{ECE7A02F-E90F-4826-BB1F-3256F43BF653}" dt="2025-07-07T23:38:18.673" v="0" actId="20577"/>
        <pc:sldMkLst>
          <pc:docMk/>
          <pc:sldMk cId="2362354405" sldId="342"/>
        </pc:sldMkLst>
        <pc:spChg chg="mod">
          <ac:chgData name="Daniel vick" userId="238b960ec7e7fce5" providerId="LiveId" clId="{ECE7A02F-E90F-4826-BB1F-3256F43BF653}" dt="2025-07-07T23:38:18.673" v="0" actId="20577"/>
          <ac:spMkLst>
            <pc:docMk/>
            <pc:sldMk cId="2362354405" sldId="342"/>
            <ac:spMk id="8" creationId="{A8DC43B6-6B90-EE98-1FBC-2B4590F19177}"/>
          </ac:spMkLst>
        </pc:spChg>
      </pc:sldChg>
      <pc:sldChg chg="addSp delSp modSp mod">
        <pc:chgData name="Daniel vick" userId="238b960ec7e7fce5" providerId="LiveId" clId="{ECE7A02F-E90F-4826-BB1F-3256F43BF653}" dt="2025-07-07T23:43:39.998" v="38" actId="1076"/>
        <pc:sldMkLst>
          <pc:docMk/>
          <pc:sldMk cId="598125102" sldId="343"/>
        </pc:sldMkLst>
        <pc:picChg chg="del">
          <ac:chgData name="Daniel vick" userId="238b960ec7e7fce5" providerId="LiveId" clId="{ECE7A02F-E90F-4826-BB1F-3256F43BF653}" dt="2025-07-07T23:43:25.046" v="34" actId="478"/>
          <ac:picMkLst>
            <pc:docMk/>
            <pc:sldMk cId="598125102" sldId="343"/>
            <ac:picMk id="4" creationId="{96E2B7D2-5A07-E7A5-9A00-D93DC479FC92}"/>
          </ac:picMkLst>
        </pc:picChg>
        <pc:picChg chg="add mod">
          <ac:chgData name="Daniel vick" userId="238b960ec7e7fce5" providerId="LiveId" clId="{ECE7A02F-E90F-4826-BB1F-3256F43BF653}" dt="2025-07-07T23:43:39.998" v="38" actId="1076"/>
          <ac:picMkLst>
            <pc:docMk/>
            <pc:sldMk cId="598125102" sldId="343"/>
            <ac:picMk id="8" creationId="{D0D334F6-84F5-4DA6-59C6-3FA94C39F1F8}"/>
          </ac:picMkLst>
        </pc:picChg>
      </pc:sldChg>
      <pc:sldChg chg="addSp delSp modSp mod delAnim">
        <pc:chgData name="Daniel vick" userId="238b960ec7e7fce5" providerId="LiveId" clId="{ECE7A02F-E90F-4826-BB1F-3256F43BF653}" dt="2025-07-07T23:39:41.917" v="17" actId="1076"/>
        <pc:sldMkLst>
          <pc:docMk/>
          <pc:sldMk cId="253158679" sldId="370"/>
        </pc:sldMkLst>
        <pc:spChg chg="del">
          <ac:chgData name="Daniel vick" userId="238b960ec7e7fce5" providerId="LiveId" clId="{ECE7A02F-E90F-4826-BB1F-3256F43BF653}" dt="2025-07-07T23:39:36.404" v="16" actId="478"/>
          <ac:spMkLst>
            <pc:docMk/>
            <pc:sldMk cId="253158679" sldId="370"/>
            <ac:spMk id="68" creationId="{589BD640-661F-AC9E-EA78-4A3508297F02}"/>
          </ac:spMkLst>
        </pc:spChg>
        <pc:picChg chg="add mod">
          <ac:chgData name="Daniel vick" userId="238b960ec7e7fce5" providerId="LiveId" clId="{ECE7A02F-E90F-4826-BB1F-3256F43BF653}" dt="2025-07-07T23:39:41.917" v="17" actId="1076"/>
          <ac:picMkLst>
            <pc:docMk/>
            <pc:sldMk cId="253158679" sldId="370"/>
            <ac:picMk id="6" creationId="{80352B84-B5F2-0F61-7E0D-E2C8BFB6FD4C}"/>
          </ac:picMkLst>
        </pc:picChg>
        <pc:picChg chg="del">
          <ac:chgData name="Daniel vick" userId="238b960ec7e7fce5" providerId="LiveId" clId="{ECE7A02F-E90F-4826-BB1F-3256F43BF653}" dt="2025-07-07T23:38:31.395" v="1" actId="478"/>
          <ac:picMkLst>
            <pc:docMk/>
            <pc:sldMk cId="253158679" sldId="370"/>
            <ac:picMk id="11" creationId="{866BD650-4443-359A-3D48-C621129A4146}"/>
          </ac:picMkLst>
        </pc:picChg>
      </pc:sldChg>
      <pc:sldChg chg="addSp delSp modSp add del mod">
        <pc:chgData name="Daniel vick" userId="238b960ec7e7fce5" providerId="LiveId" clId="{ECE7A02F-E90F-4826-BB1F-3256F43BF653}" dt="2025-07-07T23:40:18.416" v="21" actId="14100"/>
        <pc:sldMkLst>
          <pc:docMk/>
          <pc:sldMk cId="1583652469" sldId="394"/>
        </pc:sldMkLst>
        <pc:graphicFrameChg chg="del mod">
          <ac:chgData name="Daniel vick" userId="238b960ec7e7fce5" providerId="LiveId" clId="{ECE7A02F-E90F-4826-BB1F-3256F43BF653}" dt="2025-07-07T23:38:36.250" v="5" actId="478"/>
          <ac:graphicFrameMkLst>
            <pc:docMk/>
            <pc:sldMk cId="1583652469" sldId="394"/>
            <ac:graphicFrameMk id="6" creationId="{0C233152-D30A-5625-4CF0-219120F76F57}"/>
          </ac:graphicFrameMkLst>
        </pc:graphicFrameChg>
        <pc:picChg chg="add mod">
          <ac:chgData name="Daniel vick" userId="238b960ec7e7fce5" providerId="LiveId" clId="{ECE7A02F-E90F-4826-BB1F-3256F43BF653}" dt="2025-07-07T23:40:18.416" v="21" actId="14100"/>
          <ac:picMkLst>
            <pc:docMk/>
            <pc:sldMk cId="1583652469" sldId="394"/>
            <ac:picMk id="4" creationId="{2B265BC1-8B03-0141-A9BC-2B36C77541AA}"/>
          </ac:picMkLst>
        </pc:picChg>
      </pc:sldChg>
      <pc:sldChg chg="addSp delSp modSp mod">
        <pc:chgData name="Daniel vick" userId="238b960ec7e7fce5" providerId="LiveId" clId="{ECE7A02F-E90F-4826-BB1F-3256F43BF653}" dt="2025-07-07T23:41:24.867" v="25" actId="14100"/>
        <pc:sldMkLst>
          <pc:docMk/>
          <pc:sldMk cId="2377946220" sldId="395"/>
        </pc:sldMkLst>
        <pc:graphicFrameChg chg="del">
          <ac:chgData name="Daniel vick" userId="238b960ec7e7fce5" providerId="LiveId" clId="{ECE7A02F-E90F-4826-BB1F-3256F43BF653}" dt="2025-07-07T23:38:44.755" v="6" actId="478"/>
          <ac:graphicFrameMkLst>
            <pc:docMk/>
            <pc:sldMk cId="2377946220" sldId="395"/>
            <ac:graphicFrameMk id="3" creationId="{3FB96D49-B436-3FC0-E9BD-D3C14BC651EA}"/>
          </ac:graphicFrameMkLst>
        </pc:graphicFrameChg>
        <pc:picChg chg="add mod">
          <ac:chgData name="Daniel vick" userId="238b960ec7e7fce5" providerId="LiveId" clId="{ECE7A02F-E90F-4826-BB1F-3256F43BF653}" dt="2025-07-07T23:41:24.867" v="25" actId="14100"/>
          <ac:picMkLst>
            <pc:docMk/>
            <pc:sldMk cId="2377946220" sldId="395"/>
            <ac:picMk id="6" creationId="{5286FE4B-29BA-E801-1BCB-4DBB74D06A24}"/>
          </ac:picMkLst>
        </pc:picChg>
      </pc:sldChg>
      <pc:sldChg chg="addSp delSp modSp mod">
        <pc:chgData name="Daniel vick" userId="238b960ec7e7fce5" providerId="LiveId" clId="{ECE7A02F-E90F-4826-BB1F-3256F43BF653}" dt="2025-07-07T23:42:25.576" v="33" actId="14100"/>
        <pc:sldMkLst>
          <pc:docMk/>
          <pc:sldMk cId="964072752" sldId="396"/>
        </pc:sldMkLst>
        <pc:picChg chg="del">
          <ac:chgData name="Daniel vick" userId="238b960ec7e7fce5" providerId="LiveId" clId="{ECE7A02F-E90F-4826-BB1F-3256F43BF653}" dt="2025-07-07T23:38:46.874" v="7" actId="478"/>
          <ac:picMkLst>
            <pc:docMk/>
            <pc:sldMk cId="964072752" sldId="396"/>
            <ac:picMk id="4" creationId="{526E3459-56D3-EF9E-31F9-9A88383FFBC1}"/>
          </ac:picMkLst>
        </pc:picChg>
        <pc:picChg chg="add mod">
          <ac:chgData name="Daniel vick" userId="238b960ec7e7fce5" providerId="LiveId" clId="{ECE7A02F-E90F-4826-BB1F-3256F43BF653}" dt="2025-07-07T23:42:25.576" v="33" actId="14100"/>
          <ac:picMkLst>
            <pc:docMk/>
            <pc:sldMk cId="964072752" sldId="396"/>
            <ac:picMk id="6" creationId="{E249D076-287C-8607-DFB5-CE454B46A0EA}"/>
          </ac:picMkLst>
        </pc:picChg>
      </pc:sldChg>
      <pc:sldChg chg="addSp delSp modSp mod">
        <pc:chgData name="Daniel vick" userId="238b960ec7e7fce5" providerId="LiveId" clId="{ECE7A02F-E90F-4826-BB1F-3256F43BF653}" dt="2025-07-07T23:41:49.854" v="29" actId="14100"/>
        <pc:sldMkLst>
          <pc:docMk/>
          <pc:sldMk cId="2470245012" sldId="397"/>
        </pc:sldMkLst>
        <pc:picChg chg="del">
          <ac:chgData name="Daniel vick" userId="238b960ec7e7fce5" providerId="LiveId" clId="{ECE7A02F-E90F-4826-BB1F-3256F43BF653}" dt="2025-07-07T23:38:49.965" v="8" actId="478"/>
          <ac:picMkLst>
            <pc:docMk/>
            <pc:sldMk cId="2470245012" sldId="397"/>
            <ac:picMk id="3" creationId="{A3CDC4B6-D41E-DB42-4EA7-3441721E8076}"/>
          </ac:picMkLst>
        </pc:picChg>
        <pc:picChg chg="add del mod">
          <ac:chgData name="Daniel vick" userId="238b960ec7e7fce5" providerId="LiveId" clId="{ECE7A02F-E90F-4826-BB1F-3256F43BF653}" dt="2025-07-07T23:39:28.598" v="13" actId="21"/>
          <ac:picMkLst>
            <pc:docMk/>
            <pc:sldMk cId="2470245012" sldId="397"/>
            <ac:picMk id="6" creationId="{80352B84-B5F2-0F61-7E0D-E2C8BFB6FD4C}"/>
          </ac:picMkLst>
        </pc:picChg>
        <pc:picChg chg="add mod">
          <ac:chgData name="Daniel vick" userId="238b960ec7e7fce5" providerId="LiveId" clId="{ECE7A02F-E90F-4826-BB1F-3256F43BF653}" dt="2025-07-07T23:41:49.854" v="29" actId="14100"/>
          <ac:picMkLst>
            <pc:docMk/>
            <pc:sldMk cId="2470245012" sldId="397"/>
            <ac:picMk id="8" creationId="{02710227-EAE8-DF0C-4A20-09AEEF846FE8}"/>
          </ac:picMkLst>
        </pc:picChg>
      </pc:sldChg>
    </pc:docChg>
  </pc:docChgLst>
  <pc:docChgLst>
    <pc:chgData name="Daniel vick" userId="238b960ec7e7fce5" providerId="LiveId" clId="{C7F37963-6242-4571-9A80-0EE309670AE2}"/>
    <pc:docChg chg="custSel modSld">
      <pc:chgData name="Daniel vick" userId="238b960ec7e7fce5" providerId="LiveId" clId="{C7F37963-6242-4571-9A80-0EE309670AE2}" dt="2025-06-03T18:47:58.894" v="48"/>
      <pc:docMkLst>
        <pc:docMk/>
      </pc:docMkLst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0" sldId="25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3" creationId="{09D1497B-0F81-C14E-2523-DD30934E62F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4" creationId="{DE55CF09-6D7A-3110-1CAC-70EDF5F0D0C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5" creationId="{30FDD865-9671-D871-F741-4953D38578A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58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0" sldId="32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324"/>
            <ac:spMk id="648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324"/>
            <ac:spMk id="651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6:06.859" v="30" actId="2"/>
        <pc:sldMkLst>
          <pc:docMk/>
          <pc:sldMk cId="3086429168" sldId="32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086429168" sldId="328"/>
            <ac:spMk id="2" creationId="{6E411115-0391-E3BF-B4B9-4C55E81C9A7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086429168" sldId="328"/>
            <ac:spMk id="68" creationId="{00000000-0000-0000-0000-000000000000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3086429168" sldId="328"/>
            <ac:graphicFrameMk id="3" creationId="{9CA763B8-BB2C-B052-91E1-3BC925CE1867}"/>
          </ac:graphicFrameMkLst>
        </pc:graphicFrameChg>
        <pc:graphicFrameChg chg="modGraphic">
          <ac:chgData name="Daniel vick" userId="238b960ec7e7fce5" providerId="LiveId" clId="{C7F37963-6242-4571-9A80-0EE309670AE2}" dt="2025-06-03T18:46:06.859" v="30" actId="2"/>
          <ac:graphicFrameMkLst>
            <pc:docMk/>
            <pc:sldMk cId="3086429168" sldId="328"/>
            <ac:graphicFrameMk id="6" creationId="{E8AA22A6-4978-2257-2740-81C272FD3731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166273478" sldId="33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2" creationId="{0BAEACE8-0405-0ADE-B539-4334E96F1D7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3" creationId="{FA8C72A6-1898-16D4-3337-D6704780D5E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68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55.964" v="7" actId="2"/>
        <pc:sldMkLst>
          <pc:docMk/>
          <pc:sldMk cId="1388816760" sldId="34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2" creationId="{8A816318-68C5-BF72-E652-C8B9F53E3F4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5" creationId="{55E5B1F5-00FB-8F93-6E5C-8647DB0BAD32}"/>
          </ac:spMkLst>
        </pc:spChg>
        <pc:spChg chg="mod">
          <ac:chgData name="Daniel vick" userId="238b960ec7e7fce5" providerId="LiveId" clId="{C7F37963-6242-4571-9A80-0EE309670AE2}" dt="2025-06-03T18:44:55.964" v="7" actId="2"/>
          <ac:spMkLst>
            <pc:docMk/>
            <pc:sldMk cId="1388816760" sldId="341"/>
            <ac:spMk id="6" creationId="{8755F7CD-6A98-A32E-8919-914E7247ECC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68" creationId="{ED2A3306-8EBF-43CE-CB29-67AF27E7880A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362354405" sldId="34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2" creationId="{916AB351-8D78-1454-50CB-F5EE2CC5EBD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4" creationId="{9B3E0007-D95A-29F1-C229-096EF937B4D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8" creationId="{A8DC43B6-6B90-EE98-1FBC-2B4590F1917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68" creationId="{61A8B088-85FE-F675-AA2E-32D91562B2F4}"/>
          </ac:spMkLst>
        </pc:spChg>
      </pc:sldChg>
      <pc:sldChg chg="modSp mod">
        <pc:chgData name="Daniel vick" userId="238b960ec7e7fce5" providerId="LiveId" clId="{C7F37963-6242-4571-9A80-0EE309670AE2}" dt="2025-06-03T18:45:50.306" v="16" actId="2"/>
        <pc:sldMkLst>
          <pc:docMk/>
          <pc:sldMk cId="598125102" sldId="34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98125102" sldId="343"/>
            <ac:spMk id="5" creationId="{04303DFB-50E8-3E60-7375-BE942F14296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98125102" sldId="343"/>
            <ac:spMk id="68" creationId="{944C00FE-AAB2-6FAF-F11E-C4E4595D7609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598125102" sldId="343"/>
            <ac:graphicFrameMk id="6" creationId="{6260A696-BE0B-4073-3BFA-77C06AF75744}"/>
          </ac:graphicFrameMkLst>
        </pc:graphicFrameChg>
        <pc:graphicFrameChg chg="modGraphic">
          <ac:chgData name="Daniel vick" userId="238b960ec7e7fce5" providerId="LiveId" clId="{C7F37963-6242-4571-9A80-0EE309670AE2}" dt="2025-06-03T18:45:50.306" v="16" actId="2"/>
          <ac:graphicFrameMkLst>
            <pc:docMk/>
            <pc:sldMk cId="598125102" sldId="343"/>
            <ac:graphicFrameMk id="7" creationId="{815E9D60-1C0B-CD13-1120-36507881D14F}"/>
          </ac:graphicFrameMkLst>
        </pc:graphicFrameChg>
      </pc:sldChg>
      <pc:sldChg chg="modSp mod">
        <pc:chgData name="Daniel vick" userId="238b960ec7e7fce5" providerId="LiveId" clId="{C7F37963-6242-4571-9A80-0EE309670AE2}" dt="2025-06-03T18:45:14.260" v="9" actId="2"/>
        <pc:sldMkLst>
          <pc:docMk/>
          <pc:sldMk cId="2039386368" sldId="34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39386368" sldId="346"/>
            <ac:spMk id="3" creationId="{8D0400D9-0145-7B2C-4D44-D2D27F30EFFD}"/>
          </ac:spMkLst>
        </pc:spChg>
        <pc:spChg chg="mod">
          <ac:chgData name="Daniel vick" userId="238b960ec7e7fce5" providerId="LiveId" clId="{C7F37963-6242-4571-9A80-0EE309670AE2}" dt="2025-06-03T18:45:14.260" v="9" actId="2"/>
          <ac:spMkLst>
            <pc:docMk/>
            <pc:sldMk cId="2039386368" sldId="346"/>
            <ac:spMk id="68" creationId="{9416BDFD-BC42-14EC-C6B9-6790540307B1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46587756" sldId="35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46587756" sldId="350"/>
            <ac:spMk id="3" creationId="{EF774260-5BA8-1B5C-7545-12AE9420B0E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46587756" sldId="350"/>
            <ac:spMk id="68" creationId="{57387AF6-68AA-98C9-57EB-ABA6965355DC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546587756" sldId="350"/>
            <ac:graphicFrameMk id="5" creationId="{42A00AE4-7F64-ED5B-D152-6A72B67661BC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895009735" sldId="35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95009735" sldId="358"/>
            <ac:spMk id="3" creationId="{23978952-883A-4190-6E35-49DEE6B30D5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95009735" sldId="358"/>
            <ac:spMk id="68" creationId="{4F3E56A0-F036-F84B-70CE-F17BBF28D7EF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078384313" sldId="36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2" creationId="{ABD3FE9A-BFD0-E56A-8AC3-A1D767DE7689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4" creationId="{EC79B8F3-646D-50B3-0E5B-54EEF32B05F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8" creationId="{1A81281F-73CC-D10D-B120-E232F9B579C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68" creationId="{E8A51A13-D6F9-6025-D973-8E10FE68B5DA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667482429" sldId="36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2" creationId="{3F41B1DA-5F8E-4FFC-CEB9-1A4FB8A85BB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3" creationId="{B2D0A361-C15C-F10C-50FF-A3D7042318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5" creationId="{81507BBD-F429-88EA-8211-69B031DDB93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68" creationId="{880E69CD-6DF7-94D5-F869-AE1256D03D1E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667482429" sldId="362"/>
            <ac:graphicFrameMk id="6" creationId="{81E3EE4A-9B81-BECA-E258-DA5436DDEC64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755569085" sldId="36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2" creationId="{6C8B40C2-0725-A674-F465-9DE2240426E4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5" creationId="{82D8637B-50FB-F51C-BA81-907C4454C5C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68" creationId="{F58308E4-FC10-0C41-3C7F-B2712D077833}"/>
          </ac:spMkLst>
        </pc:spChg>
      </pc:sldChg>
      <pc:sldChg chg="modSp mod">
        <pc:chgData name="Daniel vick" userId="238b960ec7e7fce5" providerId="LiveId" clId="{C7F37963-6242-4571-9A80-0EE309670AE2}" dt="2025-06-03T18:45:11.231" v="8" actId="2"/>
        <pc:sldMkLst>
          <pc:docMk/>
          <pc:sldMk cId="3841475804" sldId="36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841475804" sldId="364"/>
            <ac:spMk id="2" creationId="{86E08C75-610C-98A5-7CF4-DA997D9765D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841475804" sldId="364"/>
            <ac:spMk id="5" creationId="{E587AD3A-887F-6D63-9137-37711A5F11A7}"/>
          </ac:spMkLst>
        </pc:spChg>
        <pc:spChg chg="mod">
          <ac:chgData name="Daniel vick" userId="238b960ec7e7fce5" providerId="LiveId" clId="{C7F37963-6242-4571-9A80-0EE309670AE2}" dt="2025-06-03T18:45:11.231" v="8" actId="2"/>
          <ac:spMkLst>
            <pc:docMk/>
            <pc:sldMk cId="3841475804" sldId="364"/>
            <ac:spMk id="6" creationId="{BB2FCA7B-E00B-8C65-A754-59F72B87561C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446675101" sldId="36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2" creationId="{ACD05A76-7B74-4C30-E865-B25219F3C19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5" creationId="{317F5CF3-FADE-2BAD-4780-685143A42CC2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6" creationId="{C915C1EA-39F8-F4D9-F231-CAA4BFAFD3D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68" creationId="{83399119-A546-DA54-4629-0CE3DD28DFBD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384845571" sldId="36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2" creationId="{C1F8A5F3-B8D5-4C00-D9F8-3D50BC94998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5" creationId="{2AD9255B-57F3-8725-3143-E4B3D0018D5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6" creationId="{640B9B8E-1114-A112-11A4-D14A0D3A3DA1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901452239" sldId="36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2" creationId="{89C2B51B-1175-BE80-1F2F-0167181CD779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5" creationId="{B21F5AE7-AA8A-EF0F-BD6F-0701F4A916F3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6" creationId="{0070AFE3-9C5C-53FF-1FB1-5FDCAE7EB19D}"/>
          </ac:spMkLst>
        </pc:spChg>
      </pc:sldChg>
      <pc:sldChg chg="modSp mod">
        <pc:chgData name="Daniel vick" userId="238b960ec7e7fce5" providerId="LiveId" clId="{C7F37963-6242-4571-9A80-0EE309670AE2}" dt="2025-06-03T18:45:44.016" v="15" actId="2"/>
        <pc:sldMkLst>
          <pc:docMk/>
          <pc:sldMk cId="2364634609" sldId="36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4634609" sldId="369"/>
            <ac:spMk id="3" creationId="{25B802AE-CC6B-C208-7E12-1A5084A17E97}"/>
          </ac:spMkLst>
        </pc:spChg>
        <pc:spChg chg="mod">
          <ac:chgData name="Daniel vick" userId="238b960ec7e7fce5" providerId="LiveId" clId="{C7F37963-6242-4571-9A80-0EE309670AE2}" dt="2025-06-03T18:45:44.016" v="15" actId="2"/>
          <ac:spMkLst>
            <pc:docMk/>
            <pc:sldMk cId="2364634609" sldId="369"/>
            <ac:spMk id="68" creationId="{03B7ABB1-C33E-F21A-43B4-CF45F09C5D36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53158679" sldId="37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53158679" sldId="370"/>
            <ac:spMk id="5" creationId="{0775EAD7-C414-31B3-62F0-A3B6F5B75161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566134710" sldId="37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3" creationId="{5897EC21-6E21-4D86-F7F4-3A5FD6C60E8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5" creationId="{5DAAF965-00E0-B7D0-22C6-E929B8531F0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68" creationId="{D67F833A-E45F-A3B9-BF5C-5EC713E108F9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948592167" sldId="37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3" creationId="{9EABE472-D9FA-BCC7-9D27-42C63370D42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5" creationId="{9EB418A1-60C2-7AF1-B4AC-62D7855ABCA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12" creationId="{2DEAD966-E8DD-538A-9518-F2E5D1309A5B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13" creationId="{247CC0F4-E534-F5A9-2C8E-D9F0AA7483A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68" creationId="{D5C4CACE-245F-660C-882E-8C4CF9B8D266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807081463" sldId="37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5" creationId="{E91C092A-2FF0-F92F-BB7E-1E4B598D1CE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7" creationId="{9ADEF0CC-485B-305E-172A-1656E0633408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68" creationId="{C9CCF633-91BB-5782-ECC9-6D3D43BAA9F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477566422" sldId="37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" creationId="{9D951A11-3CFC-395A-8352-BF70A8842864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4" creationId="{3CDC1752-C824-CCFB-AE44-4BC4F4BE1AF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6" creationId="{7E6FF95F-E8DE-14FE-0569-F2D3CCC15A8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8" creationId="{02537798-581C-D3B8-2E2F-9A28AEFB619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4" creationId="{33413353-1506-F96C-77FF-79E446F4CD3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5" creationId="{97113A1C-FE58-102B-D314-4A601C52F56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6" creationId="{1ADFCB35-1623-0E70-4A73-79B6C2927CE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8" creationId="{BE8161C3-B235-7B01-16FF-64BFBD3040C2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0" creationId="{BEDB91ED-898C-AC31-23A4-F5B6D7138A8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1" creationId="{C695FCAF-AF69-296F-0BA8-AE5D9730CE7F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4804657" sldId="37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4804657" sldId="376"/>
            <ac:spMk id="11" creationId="{C0684A9C-E3AB-BF25-819E-195D639A7303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24804657" sldId="376"/>
            <ac:graphicFrameMk id="9" creationId="{9151253C-9D47-4FF4-4086-1125FD57E58C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404747638" sldId="37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2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3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4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5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5:56.452" v="25" actId="2"/>
        <pc:sldMkLst>
          <pc:docMk/>
          <pc:sldMk cId="2372505378" sldId="37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2505378" sldId="378"/>
            <ac:spMk id="601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5:54.694" v="24" actId="2"/>
          <ac:spMkLst>
            <pc:docMk/>
            <pc:sldMk cId="2372505378" sldId="378"/>
            <ac:spMk id="602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5:56.452" v="25" actId="2"/>
          <ac:spMkLst>
            <pc:docMk/>
            <pc:sldMk cId="2372505378" sldId="378"/>
            <ac:spMk id="603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2505378" sldId="378"/>
            <ac:spMk id="604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27551705" sldId="37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27551705" sldId="379"/>
            <ac:spMk id="604" creationId="{C364D0EA-1708-9FE0-8376-3457C823945E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500521006" sldId="38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500521006" sldId="380"/>
            <ac:spMk id="604" creationId="{FC41ACDD-4199-D9A1-858C-0212193E72EB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3967840" sldId="38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3967840" sldId="381"/>
            <ac:spMk id="604" creationId="{A1EB3D34-533F-821F-AE1B-72A02B6D08C6}"/>
          </ac:spMkLst>
        </pc:spChg>
      </pc:sldChg>
      <pc:sldChg chg="modSp mod">
        <pc:chgData name="Daniel vick" userId="238b960ec7e7fce5" providerId="LiveId" clId="{C7F37963-6242-4571-9A80-0EE309670AE2}" dt="2025-06-03T18:46:01.721" v="27" actId="313"/>
        <pc:sldMkLst>
          <pc:docMk/>
          <pc:sldMk cId="1503154314" sldId="38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03154314" sldId="382"/>
            <ac:spMk id="604" creationId="{4AD81B3B-9ADA-B1AE-D7DC-FE6B8D424902}"/>
          </ac:spMkLst>
        </pc:spChg>
        <pc:graphicFrameChg chg="modGraphic">
          <ac:chgData name="Daniel vick" userId="238b960ec7e7fce5" providerId="LiveId" clId="{C7F37963-6242-4571-9A80-0EE309670AE2}" dt="2025-06-03T18:46:01.721" v="27" actId="313"/>
          <ac:graphicFrameMkLst>
            <pc:docMk/>
            <pc:sldMk cId="1503154314" sldId="382"/>
            <ac:graphicFrameMk id="420" creationId="{00000000-0000-0000-0000-000000000000}"/>
          </ac:graphicFrameMkLst>
        </pc:graphicFrame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503154314" sldId="382"/>
            <ac:graphicFrameMk id="421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6:04.140" v="29" actId="313"/>
        <pc:sldMkLst>
          <pc:docMk/>
          <pc:sldMk cId="2482082342" sldId="38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82082342" sldId="383"/>
            <ac:spMk id="604" creationId="{8526E199-C454-2966-33CE-503BB60B4031}"/>
          </ac:spMkLst>
        </pc:spChg>
        <pc:graphicFrameChg chg="modGraphic">
          <ac:chgData name="Daniel vick" userId="238b960ec7e7fce5" providerId="LiveId" clId="{C7F37963-6242-4571-9A80-0EE309670AE2}" dt="2025-06-03T18:46:04.140" v="29" actId="313"/>
          <ac:graphicFrameMkLst>
            <pc:docMk/>
            <pc:sldMk cId="2482082342" sldId="383"/>
            <ac:graphicFrameMk id="413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4642744" sldId="38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4642744" sldId="384"/>
            <ac:spMk id="604" creationId="{C54D05F1-657C-6C66-2E98-8AD40DACDAB9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24642744" sldId="384"/>
            <ac:graphicFrameMk id="428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708880342" sldId="38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708880342" sldId="385"/>
            <ac:spMk id="11" creationId="{9BCF71A2-4211-A7D9-8E54-BEF25CEFA2A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98631601" sldId="38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98631601" sldId="386"/>
            <ac:spMk id="3" creationId="{8D561C06-24DE-9919-4F96-1DC3708EA52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98631601" sldId="386"/>
            <ac:spMk id="68" creationId="{38B8D97C-760A-DEF0-C529-9AE6BCFA8524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98631601" sldId="386"/>
            <ac:graphicFrameMk id="4" creationId="{C0510E84-E6DD-C25B-3307-BD15B29758D8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4020035577" sldId="38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20035577" sldId="387"/>
            <ac:spMk id="3" creationId="{3D741FD7-A0C1-9F28-2A08-A0790FC5CD8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20035577" sldId="387"/>
            <ac:spMk id="68" creationId="{87A87488-725D-7518-B58E-B19CB391F71D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4020035577" sldId="387"/>
            <ac:graphicFrameMk id="2" creationId="{A1242775-7B78-C756-8F59-AF034C100874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56511770" sldId="38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6511770" sldId="388"/>
            <ac:spMk id="3" creationId="{87BD5E24-F740-68DC-4A86-9D9E01ED627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6511770" sldId="388"/>
            <ac:spMk id="68" creationId="{2F400ECA-8E8C-329B-2C79-CD7C4984CA2B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56511770" sldId="388"/>
            <ac:graphicFrameMk id="4" creationId="{03B2025C-9057-0B76-4569-A760D83ACACB}"/>
          </ac:graphicFrameMkLst>
        </pc:graphicFrameChg>
      </pc:sldChg>
      <pc:sldChg chg="modSp mod">
        <pc:chgData name="Daniel vick" userId="238b960ec7e7fce5" providerId="LiveId" clId="{C7F37963-6242-4571-9A80-0EE309670AE2}" dt="2025-06-03T18:47:58.894" v="48"/>
        <pc:sldMkLst>
          <pc:docMk/>
          <pc:sldMk cId="2458828300" sldId="38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8828300" sldId="389"/>
            <ac:spMk id="3" creationId="{5613BB1C-9438-CC61-D7CE-6BFDFB4525B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8828300" sldId="389"/>
            <ac:spMk id="68" creationId="{F05D7BBF-608D-96DD-1DE3-14BAFE68F76B}"/>
          </ac:spMkLst>
        </pc:spChg>
        <pc:graphicFrameChg chg="mod modGraphic">
          <ac:chgData name="Daniel vick" userId="238b960ec7e7fce5" providerId="LiveId" clId="{C7F37963-6242-4571-9A80-0EE309670AE2}" dt="2025-06-03T18:47:58.894" v="48"/>
          <ac:graphicFrameMkLst>
            <pc:docMk/>
            <pc:sldMk cId="2458828300" sldId="389"/>
            <ac:graphicFrameMk id="2" creationId="{7AB4F54B-2D1E-F29F-0FDB-81C7E243BB3B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935992392" sldId="39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35992392" sldId="390"/>
            <ac:spMk id="3" creationId="{EECB0C62-B89A-8EC2-71F9-6C8F309E255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35992392" sldId="390"/>
            <ac:spMk id="68" creationId="{6153E9EF-ED97-4738-B589-C962BF0279FD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935992392" sldId="390"/>
            <ac:graphicFrameMk id="4" creationId="{7C94E77A-76CB-8C8B-3641-D5C591EF2A42}"/>
          </ac:graphicFrameMkLst>
        </pc:graphicFrameChg>
      </pc:sldChg>
      <pc:sldChg chg="modSp mod">
        <pc:chgData name="Daniel vick" userId="238b960ec7e7fce5" providerId="LiveId" clId="{C7F37963-6242-4571-9A80-0EE309670AE2}" dt="2025-06-03T18:45:40.115" v="12" actId="2"/>
        <pc:sldMkLst>
          <pc:docMk/>
          <pc:sldMk cId="2000109723" sldId="39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00109723" sldId="391"/>
            <ac:spMk id="3" creationId="{B2C06AE8-8029-49DA-D857-380F3B28FFA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00109723" sldId="391"/>
            <ac:spMk id="68" creationId="{5D701A4E-FB8C-2EF8-F240-E55B1ACB02DB}"/>
          </ac:spMkLst>
        </pc:spChg>
        <pc:graphicFrameChg chg="mod modGraphic">
          <ac:chgData name="Daniel vick" userId="238b960ec7e7fce5" providerId="LiveId" clId="{C7F37963-6242-4571-9A80-0EE309670AE2}" dt="2025-06-03T18:45:40.115" v="12" actId="2"/>
          <ac:graphicFrameMkLst>
            <pc:docMk/>
            <pc:sldMk cId="2000109723" sldId="391"/>
            <ac:graphicFrameMk id="5" creationId="{74EFEDF6-B288-4723-3F29-10D63DF74252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950674198" sldId="39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950674198" sldId="392"/>
            <ac:spMk id="3" creationId="{12B84904-CE91-3006-549C-AEBB46D433E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950674198" sldId="392"/>
            <ac:spMk id="68" creationId="{112DB073-D384-748D-073F-FEF9EC089355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950674198" sldId="392"/>
            <ac:graphicFrameMk id="2" creationId="{E6F59FE6-47AA-48E9-AA94-0A47A963E226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4047375285" sldId="39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47375285" sldId="393"/>
            <ac:spMk id="11" creationId="{13C36DFA-96D8-309A-B594-7096154A0927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83652469" sldId="39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83652469" sldId="394"/>
            <ac:spMk id="5" creationId="{E75EC7E5-72B8-883C-FCDA-F7BD6C8AAB58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377946220" sldId="39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7946220" sldId="395"/>
            <ac:spMk id="5" creationId="{B44CC97E-8AFF-70B9-44A8-9F2EE5625453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964072752" sldId="39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64072752" sldId="396"/>
            <ac:spMk id="5" creationId="{1E358BDB-BEA6-77CF-AFBD-5BEBCF4710B4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70245012" sldId="39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70245012" sldId="397"/>
            <ac:spMk id="5" creationId="{F77F4175-8F22-FF15-1FC3-90DD1B3813B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1!Tabla dinámica2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indique por favor su género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7A2-416A-A3D6-905BC17832D4}"/>
              </c:ext>
            </c:extLst>
          </c:dPt>
          <c:dLbls>
            <c:dLbl>
              <c:idx val="1"/>
              <c:layout>
                <c:manualLayout>
                  <c:x val="-1.388888888888894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A2-416A-A3D6-905BC17832D4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1'!$A$3:$A$6</c:f>
              <c:strCache>
                <c:ptCount val="3"/>
                <c:pt idx="0">
                  <c:v>Masculino</c:v>
                </c:pt>
                <c:pt idx="1">
                  <c:v>Femenino</c:v>
                </c:pt>
                <c:pt idx="2">
                  <c:v>Otro</c:v>
                </c:pt>
              </c:strCache>
            </c:strRef>
          </c:cat>
          <c:val>
            <c:numRef>
              <c:f>'pregunta 1'!$B$3:$B$6</c:f>
              <c:numCache>
                <c:formatCode>General</c:formatCode>
                <c:ptCount val="3"/>
                <c:pt idx="0">
                  <c:v>202</c:v>
                </c:pt>
                <c:pt idx="1">
                  <c:v>20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2-416A-A3D6-905BC1783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0482544"/>
        <c:axId val="500480144"/>
      </c:barChart>
      <c:catAx>
        <c:axId val="50048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0144"/>
        <c:crosses val="autoZero"/>
        <c:auto val="1"/>
        <c:lblAlgn val="ctr"/>
        <c:lblOffset val="100"/>
        <c:noMultiLvlLbl val="0"/>
      </c:catAx>
      <c:valAx>
        <c:axId val="500480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2!Tabla dinámica3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Si es estudiante Indique por favor de que semestre es: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2'!$A$5:$A$10</c:f>
              <c:strCach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strCache>
            </c:strRef>
          </c:cat>
          <c:val>
            <c:numRef>
              <c:f>'pregunta 2'!$B$5:$B$10</c:f>
              <c:numCache>
                <c:formatCode>General</c:formatCode>
                <c:ptCount val="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21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C-4240-A1D4-66C5C57ADE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83504"/>
        <c:axId val="500483984"/>
      </c:barChart>
      <c:catAx>
        <c:axId val="50048350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Semestre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984"/>
        <c:crosses val="autoZero"/>
        <c:auto val="1"/>
        <c:lblAlgn val="ctr"/>
        <c:lblOffset val="100"/>
        <c:noMultiLvlLbl val="0"/>
      </c:catAx>
      <c:valAx>
        <c:axId val="50048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Estudiantes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5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3!Tabla dinámica4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 Si es egresado,  Por favor indique su profesión: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3'!$B$4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3'!$A$5:$A$26</c:f>
              <c:strCache>
                <c:ptCount val="21"/>
                <c:pt idx="0">
                  <c:v>Analista de Diseño e Ingeniería (Induma Sas)</c:v>
                </c:pt>
                <c:pt idx="1">
                  <c:v>Auxiliar tecnico</c:v>
                </c:pt>
                <c:pt idx="2">
                  <c:v>Coordinador de mantenimiento </c:v>
                </c:pt>
                <c:pt idx="3">
                  <c:v>Desarrollador FullStack</c:v>
                </c:pt>
                <c:pt idx="4">
                  <c:v>Diseñador mecánico</c:v>
                </c:pt>
                <c:pt idx="5">
                  <c:v>Docente</c:v>
                </c:pt>
                <c:pt idx="6">
                  <c:v>Electricista</c:v>
                </c:pt>
                <c:pt idx="7">
                  <c:v>Electricista </c:v>
                </c:pt>
                <c:pt idx="8">
                  <c:v>Empleado</c:v>
                </c:pt>
                <c:pt idx="9">
                  <c:v>Independiente </c:v>
                </c:pt>
                <c:pt idx="10">
                  <c:v>Ing de desarrollo y tecnología </c:v>
                </c:pt>
                <c:pt idx="11">
                  <c:v>Ingeniero</c:v>
                </c:pt>
                <c:pt idx="12">
                  <c:v>Ingeniero de mantenimiento </c:v>
                </c:pt>
                <c:pt idx="13">
                  <c:v>Ingeniero de software</c:v>
                </c:pt>
                <c:pt idx="14">
                  <c:v>Ingeniero Mecatrónico </c:v>
                </c:pt>
                <c:pt idx="15">
                  <c:v>Jefe de Mantenimiento</c:v>
                </c:pt>
                <c:pt idx="16">
                  <c:v>Licenciado en Matemáticas y física</c:v>
                </c:pt>
                <c:pt idx="17">
                  <c:v>Programador cnc</c:v>
                </c:pt>
                <c:pt idx="18">
                  <c:v>Supervisor</c:v>
                </c:pt>
                <c:pt idx="19">
                  <c:v>Técnico electrónico </c:v>
                </c:pt>
                <c:pt idx="20">
                  <c:v>Tecnología en eletronica</c:v>
                </c:pt>
              </c:strCache>
            </c:strRef>
          </c:cat>
          <c:val>
            <c:numRef>
              <c:f>'pregunta 3'!$B$5:$B$26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114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5-4A80-9E7F-B6F52D0DA2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00491184"/>
        <c:axId val="500490224"/>
      </c:barChart>
      <c:catAx>
        <c:axId val="5004911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Profesión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0224"/>
        <c:crosses val="autoZero"/>
        <c:auto val="1"/>
        <c:lblAlgn val="ctr"/>
        <c:lblOffset val="100"/>
        <c:noMultiLvlLbl val="0"/>
      </c:catAx>
      <c:valAx>
        <c:axId val="50049022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49118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4!Tabla dinámica5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Por favor indicar el municipio y departamento en el cual reside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4'!$B$1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4'!$A$2:$A$47</c:f>
              <c:strCache>
                <c:ptCount val="45"/>
                <c:pt idx="0">
                  <c:v>Acacías meta </c:v>
                </c:pt>
                <c:pt idx="1">
                  <c:v>Andes Antioquia </c:v>
                </c:pt>
                <c:pt idx="2">
                  <c:v>Armenia </c:v>
                </c:pt>
                <c:pt idx="3">
                  <c:v>Atlantico</c:v>
                </c:pt>
                <c:pt idx="4">
                  <c:v>Australia, Victoria, Melbourne </c:v>
                </c:pt>
                <c:pt idx="5">
                  <c:v>Barbosa</c:v>
                </c:pt>
                <c:pt idx="6">
                  <c:v>Bogotá D.C.</c:v>
                </c:pt>
                <c:pt idx="7">
                  <c:v>Bogotá DC</c:v>
                </c:pt>
                <c:pt idx="8">
                  <c:v>Caldas</c:v>
                </c:pt>
                <c:pt idx="9">
                  <c:v>Caldas </c:v>
                </c:pt>
                <c:pt idx="10">
                  <c:v>Canada</c:v>
                </c:pt>
                <c:pt idx="11">
                  <c:v>Chinchina Caldas</c:v>
                </c:pt>
                <c:pt idx="12">
                  <c:v>España</c:v>
                </c:pt>
                <c:pt idx="13">
                  <c:v>Extranjero </c:v>
                </c:pt>
                <c:pt idx="14">
                  <c:v>huila</c:v>
                </c:pt>
                <c:pt idx="15">
                  <c:v>Itagui </c:v>
                </c:pt>
                <c:pt idx="16">
                  <c:v>La Dorada Caldas</c:v>
                </c:pt>
                <c:pt idx="17">
                  <c:v>Manizales Caldas</c:v>
                </c:pt>
                <c:pt idx="18">
                  <c:v>Manizales Caldas </c:v>
                </c:pt>
                <c:pt idx="19">
                  <c:v>Manizales Caldas  </c:v>
                </c:pt>
                <c:pt idx="20">
                  <c:v>Manzanares - caldas</c:v>
                </c:pt>
                <c:pt idx="21">
                  <c:v>Medellin Antioquia</c:v>
                </c:pt>
                <c:pt idx="22">
                  <c:v>Neira Caldas</c:v>
                </c:pt>
                <c:pt idx="23">
                  <c:v>Neiva, Huila</c:v>
                </c:pt>
                <c:pt idx="24">
                  <c:v>Pasto - Nariño</c:v>
                </c:pt>
                <c:pt idx="25">
                  <c:v>Pereira Risaralda </c:v>
                </c:pt>
                <c:pt idx="26">
                  <c:v>Potosí -Nariño</c:v>
                </c:pt>
                <c:pt idx="27">
                  <c:v>Riosucio Caldas </c:v>
                </c:pt>
                <c:pt idx="28">
                  <c:v>Ríosucio Caldas </c:v>
                </c:pt>
                <c:pt idx="29">
                  <c:v>Risaralda </c:v>
                </c:pt>
                <c:pt idx="30">
                  <c:v>Samaná Caldas</c:v>
                </c:pt>
                <c:pt idx="31">
                  <c:v>Santa rosa de cabal - Risaralda </c:v>
                </c:pt>
                <c:pt idx="32">
                  <c:v>Tulua</c:v>
                </c:pt>
                <c:pt idx="33">
                  <c:v>Valledupar </c:v>
                </c:pt>
                <c:pt idx="34">
                  <c:v>Villamaria Caldas</c:v>
                </c:pt>
                <c:pt idx="35">
                  <c:v>Villamaria Caldas </c:v>
                </c:pt>
                <c:pt idx="36">
                  <c:v>Yopal-casanare</c:v>
                </c:pt>
                <c:pt idx="37">
                  <c:v>Zipaquirá</c:v>
                </c:pt>
                <c:pt idx="38">
                  <c:v>Manzanares  Caldas</c:v>
                </c:pt>
                <c:pt idx="39">
                  <c:v>Manizales Caldas   </c:v>
                </c:pt>
                <c:pt idx="40">
                  <c:v>Aranzazu Caldas</c:v>
                </c:pt>
                <c:pt idx="41">
                  <c:v>Chinchiná Caldas</c:v>
                </c:pt>
                <c:pt idx="42">
                  <c:v>Dosquebradas Risaralda </c:v>
                </c:pt>
                <c:pt idx="43">
                  <c:v>Cali Valle del Cauca </c:v>
                </c:pt>
                <c:pt idx="44">
                  <c:v>Anserma Caldas</c:v>
                </c:pt>
              </c:strCache>
            </c:strRef>
          </c:cat>
          <c:val>
            <c:numRef>
              <c:f>'pregunta 4'!$B$2:$B$47</c:f>
              <c:numCache>
                <c:formatCode>General</c:formatCode>
                <c:ptCount val="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4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120</c:v>
                </c:pt>
                <c:pt idx="19">
                  <c:v>15</c:v>
                </c:pt>
                <c:pt idx="20">
                  <c:v>1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6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5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A-4880-9BA6-D15F3B6738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0503184"/>
        <c:axId val="500501264"/>
      </c:barChart>
      <c:catAx>
        <c:axId val="50050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1264"/>
        <c:crosses val="autoZero"/>
        <c:auto val="1"/>
        <c:lblAlgn val="ctr"/>
        <c:lblOffset val="100"/>
        <c:noMultiLvlLbl val="0"/>
      </c:catAx>
      <c:valAx>
        <c:axId val="5005012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50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Teniendo en cuenta la información anterior, le gustaría estudiar la Especialización </a:t>
            </a:r>
            <a:r>
              <a:rPr lang="en-US" noProof="0" dirty="0"/>
              <a:t>propuesta</a:t>
            </a:r>
            <a:r>
              <a:rPr lang="es-CO" noProof="0" dirty="0"/>
              <a:t>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5'!$A$5:$A$7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5'!$B$5:$B$7</c:f>
              <c:numCache>
                <c:formatCode>General</c:formatCode>
                <c:ptCount val="2"/>
                <c:pt idx="0">
                  <c:v>18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7-49B2-946F-346454D742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96464"/>
        <c:axId val="500510384"/>
      </c:barChart>
      <c:catAx>
        <c:axId val="500496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10384"/>
        <c:crosses val="autoZero"/>
        <c:auto val="1"/>
        <c:lblAlgn val="ctr"/>
        <c:lblOffset val="100"/>
        <c:noMultiLvlLbl val="0"/>
      </c:catAx>
      <c:valAx>
        <c:axId val="500510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646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6!Tabla dinámica7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Que otro posgrado le gustaría estudiar?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6'!$B$2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6'!$A$3:$A$24</c:f>
              <c:strCache>
                <c:ptCount val="21"/>
                <c:pt idx="0">
                  <c:v> Energías  renovables </c:v>
                </c:pt>
                <c:pt idx="1">
                  <c:v>.</c:v>
                </c:pt>
                <c:pt idx="2">
                  <c:v>Aeronautica </c:v>
                </c:pt>
                <c:pt idx="3">
                  <c:v>Algo mas relacionado con mecánica </c:v>
                </c:pt>
                <c:pt idx="4">
                  <c:v>Algun postgrado relacionado con devops</c:v>
                </c:pt>
                <c:pt idx="5">
                  <c:v>Aun no me decido por hacer posgrado </c:v>
                </c:pt>
                <c:pt idx="6">
                  <c:v>Comunicación industrial </c:v>
                </c:pt>
                <c:pt idx="7">
                  <c:v>En Inteligencia Artificial </c:v>
                </c:pt>
                <c:pt idx="8">
                  <c:v>espcializacion en automatizacion</c:v>
                </c:pt>
                <c:pt idx="9">
                  <c:v>Especialización de gerencia en proyectos industriales y mantenimiento </c:v>
                </c:pt>
                <c:pt idx="10">
                  <c:v>Especialización en Gestión del Mantenimiento Industrial</c:v>
                </c:pt>
                <c:pt idx="11">
                  <c:v>Está muy costosa la matrícula </c:v>
                </c:pt>
                <c:pt idx="12">
                  <c:v>Este pero modalidad online </c:v>
                </c:pt>
                <c:pt idx="13">
                  <c:v>Gerencia de proyectos</c:v>
                </c:pt>
                <c:pt idx="14">
                  <c:v>Gestión de proyectos </c:v>
                </c:pt>
                <c:pt idx="15">
                  <c:v>Inteligencia artificial</c:v>
                </c:pt>
                <c:pt idx="16">
                  <c:v>Logistica </c:v>
                </c:pt>
                <c:pt idx="17">
                  <c:v>Maestría en ciencias biológicas </c:v>
                </c:pt>
                <c:pt idx="18">
                  <c:v>Por ahora no deseo estudiar </c:v>
                </c:pt>
                <c:pt idx="19">
                  <c:v>Por el momento ninguno </c:v>
                </c:pt>
                <c:pt idx="20">
                  <c:v>Sistemas autónomos, robótica médica y visión computacional.</c:v>
                </c:pt>
              </c:strCache>
            </c:strRef>
          </c:cat>
          <c:val>
            <c:numRef>
              <c:f>'pregunta 6'!$B$3:$B$24</c:f>
              <c:numCache>
                <c:formatCode>General</c:formatCode>
                <c:ptCount val="21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5-4579-8F2C-CE8233C5C9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506544"/>
        <c:axId val="500497904"/>
      </c:barChart>
      <c:catAx>
        <c:axId val="500506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7904"/>
        <c:crosses val="autoZero"/>
        <c:auto val="1"/>
        <c:lblAlgn val="ctr"/>
        <c:lblOffset val="100"/>
        <c:noMultiLvlLbl val="0"/>
      </c:catAx>
      <c:valAx>
        <c:axId val="500497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65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le gustaría estudiar en modalidad presencial fines de semana(viernes noche y sábado) con estrategia pedagógica mediada por TICs?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63-42BC-AC10-BAC64E579EC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63-42BC-AC10-BAC64E579EC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7'!$A$3:$A$5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7'!$B$3:$B$5</c:f>
              <c:numCache>
                <c:formatCode>General</c:formatCode>
                <c:ptCount val="2"/>
                <c:pt idx="0">
                  <c:v>73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63-42BC-AC10-BAC64E579E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Desea que le llegue información del posgrado al correo electrónico que suministró?".</a:t>
            </a:r>
          </a:p>
        </c:rich>
      </c:tx>
      <c:layout>
        <c:manualLayout>
          <c:xMode val="edge"/>
          <c:yMode val="edge"/>
          <c:x val="0.1360693350831146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2-477D-9D39-82A7D5ACB5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2-477D-9D39-82A7D5ACB51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8'!$A$3:$A$5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'pregunta 8'!$B$3:$B$5</c:f>
              <c:numCache>
                <c:formatCode>General</c:formatCode>
                <c:ptCount val="2"/>
                <c:pt idx="0">
                  <c:v>205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2-477D-9D39-82A7D5ACB5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C46596D-8F3C-D064-71B6-DC9CFC3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924D601-3EA1-5DA9-7A2C-C64EEC426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7FA521A-B7C7-1670-2A35-6143409F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2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BDF105E-A49F-D0D6-E0F0-73A5B3CF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717560-29B4-8725-F5B1-0E61A970A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F37BD7-88F8-82B9-319E-19D2730E9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22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5BE549-E8A8-828A-A7D1-431E3461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4BCABA2-9009-3761-C08F-76D364B65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144610B-7E6E-4C49-B370-0AF76359F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176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08CC07-401A-C4C8-C0BC-02665BB2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517385F-4FA3-2C98-5570-20C99C8B8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B658B74-C697-2256-E063-443371948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3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EF526C2-46DA-87CF-E953-9C50D745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C85F5F-4E9F-CA38-0205-7DF5E73C7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65C7696-645B-D19D-638C-6300FA906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54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0FECD0C-877E-85C5-BF9E-0C4EFE18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469595F-69C0-B455-300C-928D918E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792A7C-050D-377D-ECB4-356CDD4F1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99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A1FF6-A9A9-FAFF-B818-D4AEF8B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1C8F71D-206E-915A-3157-CC5A93C7B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991FFA-FACD-AB89-D5CA-55F496DE0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296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87C8581-F515-91C4-3A79-E3062DCB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DA19BCB-A51D-748B-615F-B546BB76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CC31005-02D4-9645-2AD0-2D16EE1C2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70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0C5EFC1-1872-4A3C-A0E5-4E5DBB081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235EB80-3400-A2A4-2126-8C0B8CBDF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0C8628-DAA6-60B0-43CD-2C16C9AF9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80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7358CE1-9ECB-5101-C24B-317B4FD2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C49C31A-E69F-DED8-053C-5765727E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27EF56D-3D47-DE5C-17B7-E04A255B2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0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E57D820-E693-6A36-4BCC-795F310B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A9AA24B-ECE1-D661-823E-A32CED6C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F8945AB-4FCB-B955-D4E6-53F3AEB6D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34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79C5F1-DEC9-3300-FA26-1A1A737F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EFC287-29F1-B763-E612-BBD598306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8EF1156-6AE6-12F9-EE0E-533570559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97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06DD5-D786-4BA1-AA2E-8F4E7D9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21E55D2-A464-7950-DD53-1F8DEC8F4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973BA72-8EF7-127E-177B-3CDA3BF0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07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25FECC1-63EE-BE9F-E969-7E1035E8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6335358-1EE0-8E33-469B-BDFA2C436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7B7B4-1286-28CD-A4BA-E77043AE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C1A6F3-0F35-4498-DE9B-49F645AD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D7690D-8DE8-845A-0487-BBE193878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E9A33DF-ECDF-6783-4430-1C4473EAA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26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20875B5-A32B-729A-A103-0374518F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E02062B-2E33-903D-D3BD-8D15DF014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677330A-9962-5A0F-7DBA-46004AF37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80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ADF1532-9FD5-F4D8-6998-04ACD4E8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5FC1528-26A4-9E2D-94EB-0555B9C7F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BFD788A-54C0-D45A-DE9E-023899B52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7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0501CCF-0C12-641F-F5AE-9EC33893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9C266FC-BA10-2B01-FA69-173E206AB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733A849-EE5E-EFB1-406F-74F07941B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991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1C4E7F0-B0E4-8236-40C2-ADAA19B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EE39DCB-8469-1FA6-6DB6-7326EF5F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2B792C7-8B4E-4BA2-556B-2C0E9D5D0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4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DAE86A-D6BB-6E7A-4C87-30184A36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B5220-734F-B239-493D-1DD6398AC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0E04CD6-D69F-4BE1-5A51-C2C38FFE7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9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D2E711F-A3E1-33C1-CB41-D8CE7B3F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349E296-64E1-368E-A67D-BFEDD2F4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0830D4E-2383-63F4-91E5-5EDFE57E7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6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E7C680F-3CFA-7CFC-8086-45D6C2E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AB58417-348B-FB7C-4248-BB039336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D53A5D0-54CB-5C0F-CD70-B84C18BFA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439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F0CC34-F305-9BF9-AFC4-717C389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69EE88B-A443-CD8F-9053-D3BF3C4E9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E73780-D426-7040-BB68-4270A4D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799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146E4F-F32F-1361-C311-26C5ADCA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852D514-295E-1D20-16D7-F4EF2BFD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6A16909-F8E0-2889-6C13-B9B8062C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1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DAD120-0A72-55A1-33DD-406642D4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7492821-DCE6-368A-06AD-C4FB1D88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F3B2C5B-8F16-FE55-497A-A74CA8F42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44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99934B9-F6E4-E8CB-A612-A0633912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B25200D-16C7-8FDF-E8CE-2735C5CE3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A2920B7-D1CA-EC38-7F3A-E60F84327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85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14557E5-061D-4A56-40E2-73D94AF5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004CDBC-915E-7D9D-584F-22ACAE71B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D1D9FA-9C48-EF14-B0FA-0A4F6208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583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47EE8C0-6DDE-E3D2-469D-EA332268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7D24BA-FFA4-837D-C479-84F618EA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9A57A65-CC4D-ABF5-CAEC-20CA57AF6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333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2A6E60F-8CD1-5E56-E57D-28D09C9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DD485A9-1428-086C-B8DD-B003302A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16E86-E49F-ABE5-B19C-45DB6C7D0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985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68553CE-A1D3-702B-917E-9E0AA343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304A270-2A80-2F93-D9EF-84CFBE533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B172803-4B62-1F7C-C180-62C63966A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608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A6C6A4-7713-D2F5-534E-89D038E8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553BAD-660F-AB52-F098-733A6CAC1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868B698-98D9-F20E-86D6-E19AF56B1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169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7668FC-8266-42CD-BAB6-2B5207C4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87F8CE-17B8-95C4-B1B9-A606D3B3A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DFA674-4135-4F9A-EF14-3A337881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32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867089-CE4F-AF1C-1C56-F521C85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0FB0A16-FB82-0249-753E-D34048D2B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793DEAD-7C5B-0454-D08E-A70252A7B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02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0E275E-8207-3A44-C7C2-9D69686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8B51EE3-FFFD-62E9-CDEA-7E89EFEA8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FAA9046-3EA3-F72F-BF1B-338B0995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216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7D9A634-4200-6F43-C18F-3C06D18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4B839BC-F1EB-6CEE-FC42-3142C53B2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01CAE5D-D648-3A3C-F251-04A083571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74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C9B9A5D-B480-B453-B8D9-92A1FB81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B6C8C76-01EC-0164-0DC0-395EEAA85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2050190-64DA-1BC9-09DB-2DD26FDE2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37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36BC03-AB5D-0177-CFE4-833C8A3D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A196B70-EA68-D850-3478-609E1C454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CD22CD3-6062-FFCC-59CE-D1A33466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5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AD0EAD3-579F-4C62-A9E9-B179B335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BE98C86-DD48-7D5F-782C-174814A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56DFB21-B65E-A9D0-536C-B3EB78A0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969F2-CACB-5766-6D19-3F1CAA27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39FA0F5-629A-5DEC-5908-12C308A5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260E814-CAFF-D6DA-A39B-A3BE372E8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28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4B3926-E0AC-F1EB-0BA1-0B230BBC4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6D14690-01BE-084A-AFDD-9784750C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16BDFD-BC42-14EC-C6B9-6790540307B1}"/>
              </a:ext>
            </a:extLst>
          </p:cNvPr>
          <p:cNvSpPr txBox="1"/>
          <p:nvPr/>
        </p:nvSpPr>
        <p:spPr>
          <a:xfrm>
            <a:off x="532725" y="912688"/>
            <a:ext cx="807855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200" b="1" noProof="0" dirty="0"/>
              <a:t>1. </a:t>
            </a:r>
            <a:r>
              <a:rPr lang="es-CO" sz="1200" noProof="0" dirty="0"/>
              <a:t>El </a:t>
            </a:r>
            <a:r>
              <a:rPr lang="es-CO" sz="1200" b="1" noProof="0" dirty="0"/>
              <a:t>objetivo principal</a:t>
            </a:r>
            <a:r>
              <a:rPr lang="es-CO" sz="1200" noProof="0" dirty="0"/>
              <a:t> del estudio fue indagar sobre el potencial interés que podría surgir entre estudiantes (particularmente de Ingeniería Mecatrónica) y egresados de la Universidad de Caldas para cursar este nuevo programa de posgrado.</a:t>
            </a:r>
          </a:p>
          <a:p>
            <a:r>
              <a:rPr lang="es-CO" sz="1200" noProof="0" dirty="0"/>
              <a:t>Objetivos específicos incluyeron:</a:t>
            </a:r>
          </a:p>
          <a:p>
            <a:pPr lvl="0"/>
            <a:r>
              <a:rPr lang="es-CO" sz="1200" noProof="0" dirty="0"/>
              <a:t>Cuantificar el nivel de interés en la especialización propuesta.</a:t>
            </a:r>
          </a:p>
          <a:p>
            <a:pPr lvl="0"/>
            <a:r>
              <a:rPr lang="es-CO" sz="1200" noProof="0" dirty="0"/>
              <a:t>Caracterizar el perfil demográfico y académico/profesional de los encuestados.</a:t>
            </a:r>
          </a:p>
          <a:p>
            <a:pPr lvl="0"/>
            <a:r>
              <a:rPr lang="es-CO" sz="1200" noProof="0" dirty="0"/>
              <a:t>Evaluar las preferencias de modalidad de estudio.</a:t>
            </a:r>
          </a:p>
          <a:p>
            <a:pPr lvl="0"/>
            <a:r>
              <a:rPr lang="es-CO" sz="1200" noProof="0" dirty="0"/>
              <a:t>Medir la disposición a recibir información adicional sobre el programa.</a:t>
            </a:r>
          </a:p>
          <a:p>
            <a:r>
              <a:rPr lang="es-CO" sz="1200" b="1" noProof="0" dirty="0"/>
              <a:t>2. Metodología</a:t>
            </a:r>
            <a:endParaRPr lang="es-CO" sz="1200" noProof="0" dirty="0"/>
          </a:p>
          <a:p>
            <a:pPr lvl="0"/>
            <a:r>
              <a:rPr lang="es-CO" sz="1200" b="1" noProof="0" dirty="0"/>
              <a:t>Diseño de la Investigación:</a:t>
            </a:r>
            <a:r>
              <a:rPr lang="es-CO" sz="1200" noProof="0" dirty="0"/>
              <a:t> Estudio de mercado descriptivo con enfoque cuantitativo.</a:t>
            </a:r>
          </a:p>
          <a:p>
            <a:pPr lvl="0"/>
            <a:r>
              <a:rPr lang="es-CO" sz="1200" b="1" noProof="0" dirty="0"/>
              <a:t>Instrumento:</a:t>
            </a:r>
            <a:r>
              <a:rPr lang="es-CO" sz="1200" noProof="0" dirty="0"/>
              <a:t> Se diseñó una encuesta online utilizando Google Forms. La encuesta incluía una presentación del programa (denominación, perfil vocacional, tareas ocupacionales, áreas afines, habilidades a desarrollar, costo estimado y plan de estudios visual) y preguntas cerradas y abiertas para recolectar la información requerida.</a:t>
            </a:r>
          </a:p>
          <a:p>
            <a:pPr lvl="0"/>
            <a:r>
              <a:rPr lang="es-CO" sz="1200" b="1" noProof="0" dirty="0"/>
              <a:t>Muestra y Recolección de Datos:</a:t>
            </a:r>
            <a:r>
              <a:rPr lang="es-CO" sz="1200" noProof="0" dirty="0"/>
              <a:t> La encuesta fue distribuida a través de canales institucionales, incluyendo bases de datos de estudiantes de Ingeniería Mecatrónica y egresados de la Universidad de Caldas. Se obtuvo un total de </a:t>
            </a:r>
            <a:r>
              <a:rPr lang="es-CO" sz="1200" b="1" noProof="0" dirty="0"/>
              <a:t>223 respuestas válidas</a:t>
            </a:r>
            <a:r>
              <a:rPr lang="es-CO" sz="1200" noProof="0" dirty="0"/>
              <a:t> para el análisis general. Un subconjunto de </a:t>
            </a:r>
            <a:r>
              <a:rPr lang="es-CO" sz="1200" b="1" noProof="0" dirty="0"/>
              <a:t>86 respuestas</a:t>
            </a:r>
            <a:r>
              <a:rPr lang="es-CO" sz="1200" noProof="0" dirty="0"/>
              <a:t> correspondió a estudiantes activos de pregrado que indicaron su semestre y </a:t>
            </a:r>
            <a:r>
              <a:rPr lang="es-CO" sz="1200" b="1" noProof="0" dirty="0"/>
              <a:t>137 respuestas</a:t>
            </a:r>
            <a:r>
              <a:rPr lang="es-CO" sz="1200" noProof="0" dirty="0"/>
              <a:t> de egresados.</a:t>
            </a:r>
          </a:p>
          <a:p>
            <a:pPr lvl="0"/>
            <a:r>
              <a:rPr lang="es-CO" sz="1200" b="1" noProof="0" dirty="0"/>
              <a:t>Análisis de Datos:</a:t>
            </a:r>
            <a:r>
              <a:rPr lang="es-CO" sz="1200" noProof="0" dirty="0"/>
              <a:t> Se realizó un análisis descriptivo de los datos recolectados, calculando frecuencias y porcentajes para cada pregunta. Los resultados se visualizaron mediante gráficos.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noProof="0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0400D9-0145-7B2C-4D44-D2D27F30EFF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AA3E48-14CB-CBC4-76F8-BCE72A026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93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103D968-20AE-C175-6753-380F3F3B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7387AF6-68AA-98C9-57EB-ABA696535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F774260-5BA8-1B5C-7545-12AE9420B0E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5" name="Gráfico 4" descr="Tipo de gráfico: Anillo. Masculino representa la mayoría de &quot;1. indique por favor su género&quot;.&#10;&#10;Descripción generada automáticamente">
            <a:extLst>
              <a:ext uri="{FF2B5EF4-FFF2-40B4-BE49-F238E27FC236}">
                <a16:creationId xmlns:a16="http://schemas.microsoft.com/office/drawing/2014/main" id="{42A00AE4-7F64-ED5B-D152-6A72B6766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733474"/>
              </p:ext>
            </p:extLst>
          </p:nvPr>
        </p:nvGraphicFramePr>
        <p:xfrm>
          <a:off x="1555492" y="1200149"/>
          <a:ext cx="5607870" cy="343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DDD2B7-9DDD-225F-6F68-5FED6E87E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DE2DF8-1BC5-3DFA-2FD0-841AFFF0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8B8D97C-760A-DEF0-C529-9AE6BCFA852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561C06-24DE-9919-4F96-1DC3708EA521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Barras agrupadas. Para &quot;2. Si es egresado NO responda esta pregunta.&#10;Si es estudiante Indique por favor de que semestre es:: 8&quot;, &quot;4. Por favor indicar el municipio y departamento en el cual reside.&quot;: Manizales caldas aparece más a menudo.&#10;&#10;Descripción generada automáticamente">
            <a:extLst>
              <a:ext uri="{FF2B5EF4-FFF2-40B4-BE49-F238E27FC236}">
                <a16:creationId xmlns:a16="http://schemas.microsoft.com/office/drawing/2014/main" id="{C0510E84-E6DD-C25B-3307-BD15B29758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786029"/>
              </p:ext>
            </p:extLst>
          </p:nvPr>
        </p:nvGraphicFramePr>
        <p:xfrm>
          <a:off x="1697207" y="1009734"/>
          <a:ext cx="5262018" cy="380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CF35DBB-CD32-5C8E-7BCA-265D25F7B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86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F6787B-7E58-B624-746F-5B4F64A2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7A87488-725D-7518-B58E-B19CB391F71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D741FD7-A0C1-9F28-2A08-A0790FC5CD8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Barras apiladas. Para &quot;3.  Si es egresado,  Por favor indique su profesión:: Ingeniero Mecatrónico&quot;, &quot;4. Por favor indicar el municipio y departamento en el cual reside.&quot;: Manizales Caldas y Manizales Caldas aparecen más a menudo.&#10;&#10;Descripción generada automáticamente">
            <a:extLst>
              <a:ext uri="{FF2B5EF4-FFF2-40B4-BE49-F238E27FC236}">
                <a16:creationId xmlns:a16="http://schemas.microsoft.com/office/drawing/2014/main" id="{A1242775-7B78-C756-8F59-AF034C100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895430"/>
              </p:ext>
            </p:extLst>
          </p:nvPr>
        </p:nvGraphicFramePr>
        <p:xfrm>
          <a:off x="661337" y="815621"/>
          <a:ext cx="7598631" cy="42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391C0A-0545-73DF-0510-C854858B2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00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AE5FE5B-0CCA-4596-281B-2E2BCB74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F400ECA-8E8C-329B-2C79-CD7C4984CA2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7BD5E24-F740-68DC-4A86-9D9E01ED627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Anillo. Para &quot;4. Por favor indicar el municipio y departamento en el cual reside.: Manizales Caldas&quot;, ingeniero mecatrónico representa la mayoría de &quot;3.  Si es egresado,  Por favor indique su profesión:&quot;.&#10;&#10;Descripción generada automáticamente">
            <a:extLst>
              <a:ext uri="{FF2B5EF4-FFF2-40B4-BE49-F238E27FC236}">
                <a16:creationId xmlns:a16="http://schemas.microsoft.com/office/drawing/2014/main" id="{03B2025C-9057-0B76-4569-A760D83AC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423098"/>
              </p:ext>
            </p:extLst>
          </p:nvPr>
        </p:nvGraphicFramePr>
        <p:xfrm>
          <a:off x="826671" y="839282"/>
          <a:ext cx="7490657" cy="4071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2948904-4F56-6BC3-4345-3E628E931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65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D795277-8C35-24F7-BDB5-B0A788EF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05D7BBF-608D-96DD-1DE3-14BAFE68F76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613BB1C-9438-CC61-D7CE-6BFDFB4525BC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Barras agrupadas. Para &quot;4. Por favor indicar el municipio y departamento en el cual reside.: Caldas&quot;, &quot;3.  Si es egresado,  Por favor indique su profesión:&quot;: Ingeniero Mecatrónico aparece más a menudo.&#10;&#10;Descripción generada automáticamente">
            <a:extLst>
              <a:ext uri="{FF2B5EF4-FFF2-40B4-BE49-F238E27FC236}">
                <a16:creationId xmlns:a16="http://schemas.microsoft.com/office/drawing/2014/main" id="{7AB4F54B-2D1E-F29F-0FDB-81C7E243B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010905"/>
              </p:ext>
            </p:extLst>
          </p:nvPr>
        </p:nvGraphicFramePr>
        <p:xfrm>
          <a:off x="1034415" y="1268641"/>
          <a:ext cx="707517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530A69-09D1-58D4-9855-8B7F0D0E7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88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3AB3E3-A257-707D-D1B4-7AA21C3B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53E9EF-ED97-4738-B589-C962BF0279F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ECB0C62-B89A-8EC2-71F9-6C8F309E255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Barras agrupadas. &quot;Marca temporal&quot; por &quot;8.¿Desea que le llegue información del posgrado a el correo electrónico que suministro?&quot; y &quot;1. indique por favor su género&quot;&#10;&#10;Descripción generada automáticamente">
            <a:extLst>
              <a:ext uri="{FF2B5EF4-FFF2-40B4-BE49-F238E27FC236}">
                <a16:creationId xmlns:a16="http://schemas.microsoft.com/office/drawing/2014/main" id="{7C94E77A-76CB-8C8B-3641-D5C591EF2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90256"/>
              </p:ext>
            </p:extLst>
          </p:nvPr>
        </p:nvGraphicFramePr>
        <p:xfrm>
          <a:off x="546614" y="960950"/>
          <a:ext cx="7514277" cy="409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902E91-D61F-4EE1-D88D-613B43117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59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9A88D4-F93C-2B2C-5B79-75B8A4BC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D701A4E-FB8C-2EF8-F240-E55B1ACB02D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B2C06AE8-8029-49DA-D857-380F3B28FFA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5" name="Gráfico 4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74EFEDF6-B288-4723-3F29-10D63DF7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46931"/>
              </p:ext>
            </p:extLst>
          </p:nvPr>
        </p:nvGraphicFramePr>
        <p:xfrm>
          <a:off x="725447" y="910274"/>
          <a:ext cx="7969788" cy="403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3E936FB-2B0A-7E4F-B4A0-670C7348D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001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5662F26-74A2-EB37-9DF2-5647D866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2DB073-D384-748D-073F-FEF9EC08935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2B84904-CE91-3006-549C-AEBB46D433E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E6F59FE6-47AA-48E9-AA94-0A47A963E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193239"/>
              </p:ext>
            </p:extLst>
          </p:nvPr>
        </p:nvGraphicFramePr>
        <p:xfrm>
          <a:off x="966699" y="790935"/>
          <a:ext cx="7109376" cy="415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344712-0366-20F7-AA40-0A836844C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06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293BCE-0A7F-64B4-6AFF-8EC8FB17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3E56A0-F036-F84B-70CE-F17BBF28D7EF}"/>
              </a:ext>
            </a:extLst>
          </p:cNvPr>
          <p:cNvSpPr txBox="1"/>
          <p:nvPr/>
        </p:nvSpPr>
        <p:spPr>
          <a:xfrm>
            <a:off x="914287" y="1125260"/>
            <a:ext cx="7315426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Conclusiones:</a:t>
            </a:r>
          </a:p>
          <a:p>
            <a:endParaRPr lang="es-CO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Alto Nivel de Interés:</a:t>
            </a:r>
            <a:r>
              <a:rPr lang="es-CO" noProof="0" dirty="0"/>
              <a:t> Un 91.9% de interés directo es un indicador extremadamente fuerte de la demanda potencial y la pertinencia del programa.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Perfil Idóneo:</a:t>
            </a:r>
            <a:r>
              <a:rPr lang="es-CO" noProof="0" dirty="0"/>
              <a:t> El perfil de los encuestados, con una predominancia de estudiantes avanzados y egresados de Ingeniería Mecatrónica, y una fuerte concentración en Manizales y Caldas, se alinea perfectamente con el público objetivo primario de la especialización. Esto facilita la logística para la modalidad propuesta.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Preferencia de Modalidad:</a:t>
            </a:r>
            <a:r>
              <a:rPr lang="es-CO" noProof="0" dirty="0"/>
              <a:t> La modalidad "Presencial Fines de Semana (viernes noche virtual y sábado presencial) con mediación TIC" cuenta con un respaldo mayoritario (65.1%) entre los interesados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Comunicación Efectiva:</a:t>
            </a:r>
            <a:r>
              <a:rPr lang="es-CO" noProof="0" dirty="0"/>
              <a:t> La altísima disposición a recibir más información (91.9%) es una excelente señal. Proporciona una base de datos de contactos altamente receptiva para las futuras estrategias de promoción y mercadeo del programa.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3978952-883A-4190-6E35-49DEE6B30D5D}"/>
              </a:ext>
            </a:extLst>
          </p:cNvPr>
          <p:cNvSpPr txBox="1"/>
          <p:nvPr/>
        </p:nvSpPr>
        <p:spPr>
          <a:xfrm>
            <a:off x="288753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sz="2800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A02798-D5B3-4D41-8D76-63D861E40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5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sz="3600" noProof="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TECNOLOGÍAS AVANZADAS PARA LA AUTOMATIZACIÓN INDUSTRIAL</a:t>
            </a: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lang="es-CO" sz="1300" b="0" i="0" u="none" strike="noStrike" cap="none" noProof="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JUNIO, 202</a:t>
            </a: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lang="es-CO" sz="1800" b="1" i="0" u="none" strike="noStrike" cap="none" noProof="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7C92FF-ED54-E596-C561-1C1732A6C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933B058-212F-B400-A483-BEEA7DB6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3B7ABB1-C33E-F21A-43B4-CF45F09C5D36}"/>
              </a:ext>
            </a:extLst>
          </p:cNvPr>
          <p:cNvSpPr txBox="1"/>
          <p:nvPr/>
        </p:nvSpPr>
        <p:spPr>
          <a:xfrm>
            <a:off x="646162" y="841830"/>
            <a:ext cx="731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creciente de competencias específicas (Evidencia: Portales de Empleo - Indeed, Elempleo):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s-CO" sz="1800" b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utomatización</a:t>
            </a: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Liderazgo en Transformación Digital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e implementación de IoT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Datos (Big Data) y Machine Learning aplicado a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entornos OT (Tecnologías de Operación).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Proyectos Tecnológicos (Automatización, IA, Datos).</a:t>
            </a:r>
            <a:endParaRPr lang="es-CO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5B802AE-CC6B-C208-7E12-1A5084A17E97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s-CO" sz="27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872FA-394B-1136-1C91-4A710B40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01" y="3178468"/>
            <a:ext cx="4823198" cy="189094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0F0E7C-4748-57A4-841C-D51521A6B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46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3E5875-C902-703A-B4AB-E3A8C0C6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8A51A13-D6F9-6025-D973-8E10FE68B5D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EDAA4BDF-B6D6-2CBC-517F-517F48C1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programa está dirigido a profesionales con título de pregrado en áreas afines a la ingeniería y tecnología. Entre los campos más relevantes se incluyen: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Electrónica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Mecánica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Mecatrónica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Sistemas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Control o Automatización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Eléctrica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Otras disciplinas relacionadas con la manufactura, la automatización o la tecnología.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F0084A-4A52-B25F-6120-8F0C329551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83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A5C4A5C-64BC-4129-3C7E-A911C63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A8B088-85FE-F675-AA2E-32D91562B2F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16AB351-8D78-1454-50CB-F5EE2CC5EBDF}"/>
              </a:ext>
            </a:extLst>
          </p:cNvPr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7AA9293E-464C-2792-35C9-97760275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9B3E0007-D95A-29F1-C229-096EF937B4D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A8DC43B6-6B90-EE98-1FBC-2B4590F19177}"/>
              </a:ext>
            </a:extLst>
          </p:cNvPr>
          <p:cNvSpPr txBox="1"/>
          <p:nvPr/>
        </p:nvSpPr>
        <p:spPr>
          <a:xfrm>
            <a:off x="4518060" y="1145317"/>
            <a:ext cx="42957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kern="0" noProof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 Especialista en tecnologías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s-CO" kern="0" noProof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vanzadas</a:t>
            </a:r>
            <a:r>
              <a:rPr lang="es-CO" kern="0" noProof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la automatización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s-CO" kern="0" noProof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ndustrial</a:t>
            </a:r>
            <a:r>
              <a:rPr lang="es-CO" kern="0" noProof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será un profesional altamente capacitado para liderar y gestionar procesos de transformación digital e implementación de tecnologías de vanguardia en entornos industriales. Aplicará de manera estratégica y técnica tecnologías emergentes como la automatización avanzada, robótica colaborativa, sistemas de aprendizaje automático, IoT industrial y fabricación inteligente. Estará preparado para integrar soluciones innovadoras que optimicen la eficiencia, seguridad y sostenibilidad en la industria, adaptándose a las necesidades de personalización y colaboración entre humanos y máquinas propias de los paradigmas industriales avanzados. Además, contará con habilidades en ciberseguridad y analítica de datos, lo que le permitirá enfrentar los retos de la digitalización industrial de manera efectiva y competitiva.</a:t>
            </a:r>
            <a:endParaRPr lang="es-CO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772A12-07EF-34FE-1478-A71416259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2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3CEE01-8BF7-C55B-A16F-821CF1A9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775EAD7-C414-31B3-62F0-A3B6F5B75161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33CCA4-D280-9D32-A437-7D78ECC0E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352B84-B5F2-0F61-7E0D-E2C8BFB6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91" y="756646"/>
            <a:ext cx="6326568" cy="4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2DF72A-674E-9931-C7AC-57541E11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75EC7E5-72B8-883C-FCDA-F7BD6C8AAB58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AB88FC-1BE2-40B5-8F81-A923B5DF3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265BC1-8B03-0141-A9BC-2B36C7754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39" y="769310"/>
            <a:ext cx="7001402" cy="43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52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760745F-FE7C-E62C-449C-CFF67E23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B44CC97E-8AFF-70B9-44A8-9F2EE5625453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9D0375-3F9D-4BD9-07E3-9AE59C2E3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86FE4B-29BA-E801-1BCB-4DBB74D0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52" y="800510"/>
            <a:ext cx="7294955" cy="4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4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7861E8E-2949-B78F-7A11-1ED61FD4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E358BDB-BEA6-77CF-AFBD-5BEBCF4710B4}"/>
              </a:ext>
            </a:extLst>
          </p:cNvPr>
          <p:cNvSpPr txBox="1"/>
          <p:nvPr/>
        </p:nvSpPr>
        <p:spPr>
          <a:xfrm>
            <a:off x="278620" y="418896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85B6EA-967F-C692-ADDD-EFD126166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49D076-287C-8607-DFB5-CE454B46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19" y="755814"/>
            <a:ext cx="6960912" cy="4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C8F3BC-4A21-2CFE-D591-AD9EB74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F77F4175-8F22-FF15-1FC3-90DD1B3813BA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658A79-263A-CA0A-0905-09C69F4ACF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710227-EAE8-DF0C-4A20-09AEEF84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45" y="800510"/>
            <a:ext cx="7068886" cy="4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5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F3250D1-7D34-74AF-9667-BB43BEA8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4C00FE-AAB2-6FAF-F11E-C4E4595D76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4303DFB-50E8-3E60-7375-BE942F142965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noProof="0" dirty="0">
              <a:highlight>
                <a:srgbClr val="FFFF00"/>
              </a:highlight>
            </a:endParaRPr>
          </a:p>
        </p:txBody>
      </p:sp>
      <p:graphicFrame>
        <p:nvGraphicFramePr>
          <p:cNvPr id="6" name="Google Shape;231;p23">
            <a:extLst>
              <a:ext uri="{FF2B5EF4-FFF2-40B4-BE49-F238E27FC236}">
                <a16:creationId xmlns:a16="http://schemas.microsoft.com/office/drawing/2014/main" id="{6260A696-BE0B-4073-3BFA-77C06AF75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34835"/>
              </p:ext>
            </p:extLst>
          </p:nvPr>
        </p:nvGraphicFramePr>
        <p:xfrm>
          <a:off x="126736" y="1046005"/>
          <a:ext cx="4086727" cy="14014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PRIMER SEMESTRE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Fundamentos de la Transformación Industrial y Tecnologías Emergentes		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5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Ciberseguridad en Entornos Industriales	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Robótica Colaborativa y Automatización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Sistemas de Control Avanzado en Procesos Automatizados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21760"/>
                  </a:ext>
                </a:extLst>
              </a:tr>
            </a:tbl>
          </a:graphicData>
        </a:graphic>
      </p:graphicFrame>
      <p:graphicFrame>
        <p:nvGraphicFramePr>
          <p:cNvPr id="7" name="Google Shape;232;p23">
            <a:extLst>
              <a:ext uri="{FF2B5EF4-FFF2-40B4-BE49-F238E27FC236}">
                <a16:creationId xmlns:a16="http://schemas.microsoft.com/office/drawing/2014/main" id="{815E9D60-1C0B-CD13-1120-36507881D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670353"/>
              </p:ext>
            </p:extLst>
          </p:nvPr>
        </p:nvGraphicFramePr>
        <p:xfrm>
          <a:off x="82871" y="2646700"/>
          <a:ext cx="4324350" cy="14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SEGUNDO SEMESTRE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Innovación y Sostenibilidad en la Producción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Analítica de Datos y Machine Learning para la Optimización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IoT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Prototipado y Fabricación avanzada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Materia Electiva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790746-BC12-BD00-4538-11D06FBBA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D334F6-84F5-4DA6-59C6-3FA94C39F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21" y="0"/>
            <a:ext cx="36094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1344622-F5DD-08C2-5430-AB29CDC7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67F833A-E45F-A3B9-BF5C-5EC713E108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5DAAF965-00E0-B7D0-22C6-E929B8531F0D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97EC21-6E21-4D86-F7F4-3A5FD6C60E8E}"/>
              </a:ext>
            </a:extLst>
          </p:cNvPr>
          <p:cNvSpPr txBox="1"/>
          <p:nvPr/>
        </p:nvSpPr>
        <p:spPr>
          <a:xfrm>
            <a:off x="1382566" y="1413236"/>
            <a:ext cx="6378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Materia Electiva (3 créditos)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Los estudiantes podrán elegir una de las siguientes materias electivas:</a:t>
            </a:r>
          </a:p>
          <a:p>
            <a:pPr marL="457200"/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a. Transformación Digital en la Industria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b. Realidad Aumentada y Virtual en la Industria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c. Mantenimiento Predictivo y Gestión de Activos Industriales.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1FD9BEA-3A60-1AD4-063E-1917D74A7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61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266F232-C4E0-3DCC-EB1F-622FE3D2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58308E4-FC10-0C41-3C7F-B2712D077833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Denominación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Aspectos curriculares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Organización de las actividades académicas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Investigación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Relación con el sector externo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Profesores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Medios educativos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Recursos físicos e infraestructura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noProof="0" dirty="0">
                <a:solidFill>
                  <a:srgbClr val="003B74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CONDICIONES DE CALIDAD</a:t>
            </a:r>
            <a:endParaRPr lang="es-CO" sz="2400" b="0" noProof="0" dirty="0"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>
              <a:buNone/>
            </a:pPr>
            <a:br>
              <a:rPr lang="es-CO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D58DAFC-56FE-FABA-821C-EC76AE706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55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3163F60-02D0-77FD-A49A-89386E57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5C4CACE-245F-660C-882E-8C4CF9B8D26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sp>
        <p:nvSpPr>
          <p:cNvPr id="1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CO" sz="21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lang="es-CO" sz="1500" b="1" i="0" u="none" strike="noStrike" cap="none" noProof="0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3100301" y="2038924"/>
            <a:ext cx="27229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noProof="0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5;p24">
            <a:extLst>
              <a:ext uri="{FF2B5EF4-FFF2-40B4-BE49-F238E27FC236}">
                <a16:creationId xmlns:a16="http://schemas.microsoft.com/office/drawing/2014/main" id="{5B00271C-F051-71BA-3AEF-8E329B4FF2B8}"/>
              </a:ext>
            </a:extLst>
          </p:cNvPr>
          <p:cNvSpPr/>
          <p:nvPr/>
        </p:nvSpPr>
        <p:spPr>
          <a:xfrm>
            <a:off x="297228" y="2030026"/>
            <a:ext cx="258263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lang="es-CO" noProof="0" dirty="0"/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EABE472-D9FA-BCC7-9D27-42C63370D425}"/>
              </a:ext>
            </a:extLst>
          </p:cNvPr>
          <p:cNvSpPr/>
          <p:nvPr/>
        </p:nvSpPr>
        <p:spPr>
          <a:xfrm>
            <a:off x="6043700" y="2030026"/>
            <a:ext cx="2722956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Grupo de investigación en Robótica Aplicada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noProof="0" dirty="0">
                <a:latin typeface="+mj-lt"/>
              </a:rPr>
              <a:t>F</a:t>
            </a: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acultad de Ciencias Básica, Departamento de Física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 </a:t>
            </a: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Universidad Tecnológica de Pereira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Categoría : B</a:t>
            </a:r>
            <a:endParaRPr lang="es-CO" sz="1500" noProof="0" dirty="0">
              <a:latin typeface="+mj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8D02D-6462-A57E-9402-C4CE74BE7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85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9697AF1-4D1C-6629-09C8-0E1FCEDC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CCF633-91BB-5782-ECC9-6D3D43BAA9F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C1296-5E86-C734-0A65-4E2DC9A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17" y="1912965"/>
            <a:ext cx="7017606" cy="7325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CF6562-DF93-9CE7-1B38-14781AB1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82" y="3123311"/>
            <a:ext cx="5942076" cy="833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61DF8C0-EDBC-402C-8205-2FB83035D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7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28EB32-521E-12E9-1B31-8793287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lang="es-CO" sz="2800" b="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lang="es-CO" sz="140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402F94-E814-A88A-52CE-E0EDE57F4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75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3EF57F3-5E8A-8817-EAC7-79A55937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10178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Profesor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Profesión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Posgrado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ASDRUBAL RAVE FERNANDEZ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OSCAR DONALDO RODRIGUEZ BERMUDEZ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CESAR AUGUSTO ZAPATA ARIAS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JOHN JAIRO PLATA ARRIETA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ANGELA VIVIANA ALZATE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Magíster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HERNANDO QUINTERO SANCHEZ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PREGRADO EXPERTO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ROBERTO JULIO RUIZ AGUILAR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SEBASTIAN DURANGO IDARRAGA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Doctor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ISLÉN TRUJILLO ARISTIZÁBAL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De Sistemas.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LEONARDO ANTONIO SARRAZOLA B.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VICTOR ALFONSO JARAMILLO PINEDA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SANTIAGO EMILIO CALVO BETANCUR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Magister en ciencias -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ALBERTO SEPULVEDA GIRALDO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JHONATAN PINEDA ZULUAGA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LISANDRO EVARISTO CASTIBLANCO GUIO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DANIEL VICK GUTIERREZ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NICOLAS ANTONIO SALAZAR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ciencias-física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SERGIO PINILLA VALENCIA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mecánica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Alejandro Loaiza Arévalo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Master con doble titulación internacional en Ciberseguridad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JULIÁN GUILLERMO BRAVO DUSSAN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innovación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1F15E9-AD3F-D81A-EA83-3889A577F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0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47093FC-29E1-107A-A4B2-3D9D47BD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BCF71A2-4211-A7D9-8E54-BEF25CEFA2A0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C86C2A-23CC-9D87-B35C-A23D8F14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54" y="1438274"/>
            <a:ext cx="8827746" cy="235118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625EB1-434F-BFFC-A623-EA91EDD79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8880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A8177C4-D353-3E64-AC18-8B4DFDBC8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13C36DFA-96D8-309A-B594-7096154A092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2682BA-265E-00C6-C7DE-61B54CEF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544587"/>
            <a:ext cx="8934450" cy="210366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576500-9C80-3D43-547F-896A7473F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375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1283CCB-4543-92EC-C03C-25DA3ECB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CO" sz="1800" b="1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CO" sz="1800" b="0" i="0" u="sng" strike="noStrike" cap="none" noProof="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86CB5E-D7C3-50CA-5AAB-394A87CE7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47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25BBCB4-1CD3-44D5-9328-BF0F6760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lang="es-CO" sz="2000" b="0" i="0" u="none" strike="noStrike" cap="none" noProof="0" dirty="0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3AE248-AE87-027E-378C-B3FA261D9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25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5647537-1A72-4660-C85F-FFC89CB9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364D0EA-1708-9FE0-8376-3457C823945E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2B477A31-91C9-5664-C209-F1576F4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266743"/>
            <a:ext cx="5268700" cy="306878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38CDD2F-29A1-8916-8766-C2EEA9C14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755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1F12313-C793-FE8B-6D50-4C74EF30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FC41ACDD-4199-D9A1-858C-0212193E72EB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C63485A-EB48-D754-8BF8-E420E6C1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7" y="1214232"/>
            <a:ext cx="1962592" cy="3197672"/>
          </a:xfrm>
          <a:prstGeom prst="rect">
            <a:avLst/>
          </a:prstGeom>
        </p:spPr>
      </p:pic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43E2924-4813-EBEA-3B92-372D9151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028" y="1214232"/>
            <a:ext cx="4894063" cy="319342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1D88BC-A041-0AF1-FCD5-B182D6F2D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052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lang="es-CO" noProof="0" dirty="0"/>
          </a:p>
        </p:txBody>
      </p:sp>
      <p:graphicFrame>
        <p:nvGraphicFramePr>
          <p:cNvPr id="3" name="Google Shape;69;p3">
            <a:extLst>
              <a:ext uri="{FF2B5EF4-FFF2-40B4-BE49-F238E27FC236}">
                <a16:creationId xmlns:a16="http://schemas.microsoft.com/office/drawing/2014/main" id="{9CA763B8-BB2C-B052-91E1-3BC925CE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74563"/>
              </p:ext>
            </p:extLst>
          </p:nvPr>
        </p:nvGraphicFramePr>
        <p:xfrm>
          <a:off x="299494" y="668121"/>
          <a:ext cx="4463850" cy="40613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indent="-1270">
                        <a:buNone/>
                      </a:pPr>
                      <a:r>
                        <a:rPr lang="es-CO" sz="10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ESPECIALIZACIÓN EN TECNOLOGÍAS AVANZADAS PARA LA AUTOMATIZACIÓN Y PRODUCCIÓN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ESPECIALISTA EN TECNOLOGÍAS AVANZADAS PARA LA AUTOMATIZACIÓN Y PRODUCCIÓN INDUSTRIAL</a:t>
                      </a:r>
                      <a:endParaRPr lang="es-CO" sz="11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estrategias y técnicas avanzadas, para el diseño, implementación, optimización y gestión de sistemas de automatización y procesos de producción industrial. Se enfoca en cómo estas tecnologías pueden mejorar la eficiencia, flexibilidad, calidad y sostenibilidad de la producción, al tiempo que se consideran los aspectos de colaboración humano-máquina y el impacto en el entorno laboral y ambiental.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universitaria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Presencial 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Presencial mediada por TIC 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Electrónica y automatización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Google Shape;70;p3">
            <a:extLst>
              <a:ext uri="{FF2B5EF4-FFF2-40B4-BE49-F238E27FC236}">
                <a16:creationId xmlns:a16="http://schemas.microsoft.com/office/drawing/2014/main" id="{E8AA22A6-4978-2257-2740-81C272FD3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619991"/>
              </p:ext>
            </p:extLst>
          </p:nvPr>
        </p:nvGraphicFramePr>
        <p:xfrm>
          <a:off x="4767150" y="862266"/>
          <a:ext cx="3928750" cy="4009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CO" sz="1000" noProof="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Anual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Concentrada fines de semana (viernes y sábado)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semestres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smmlv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lang="es-CO" sz="10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8B7B8-3A93-FC1D-3338-74E25E827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593C6B6-053D-89E7-D706-5D5AAC60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F1D0D6-AB3D-8203-EE8C-1B977865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61" y="1243760"/>
            <a:ext cx="5942076" cy="291084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2EF95C-66AF-6A26-6405-D611F7865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3967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3284FA5-203D-78F0-B8F3-55648255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>
            <p:extLst>
              <p:ext uri="{D42A27DB-BD31-4B8C-83A1-F6EECF244321}">
                <p14:modId xmlns:p14="http://schemas.microsoft.com/office/powerpoint/2010/main" val="1044707305"/>
              </p:ext>
            </p:extLst>
          </p:nvPr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>
            <p:extLst>
              <p:ext uri="{D42A27DB-BD31-4B8C-83A1-F6EECF244321}">
                <p14:modId xmlns:p14="http://schemas.microsoft.com/office/powerpoint/2010/main" val="1395106737"/>
              </p:ext>
            </p:extLst>
          </p:nvPr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70D613-E486-43E1-6CDD-B678D1A5F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3154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63B453F-98B8-A8D2-B567-5D2E4222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>
            <p:extLst>
              <p:ext uri="{D42A27DB-BD31-4B8C-83A1-F6EECF244321}">
                <p14:modId xmlns:p14="http://schemas.microsoft.com/office/powerpoint/2010/main" val="1770096078"/>
              </p:ext>
            </p:extLst>
          </p:nvPr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AB3A36-F375-0A9E-64B8-42BB94236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2082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75C1757-3ED1-2BB8-5F49-69FC6EC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>
            <p:extLst>
              <p:ext uri="{D42A27DB-BD31-4B8C-83A1-F6EECF244321}">
                <p14:modId xmlns:p14="http://schemas.microsoft.com/office/powerpoint/2010/main" val="4078778117"/>
              </p:ext>
            </p:extLst>
          </p:nvPr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054EA-50FD-F2AC-628C-896CBDDE6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64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noProof="0" dirty="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lang="es-CO" sz="1400" b="0" i="0" u="none" strike="noStrike" cap="none" noProof="0" dirty="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7BF3419-D80A-0C9A-C90A-57A07F9F5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C6CB02-FD91-2103-FFE0-389DF909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D2A3306-8EBF-43CE-CB29-67AF27E7880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A816318-68C5-BF72-E652-C8B9F53E3F4C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55E5B1F5-00FB-8F93-6E5C-8647DB0BAD32}"/>
              </a:ext>
            </a:extLst>
          </p:cNvPr>
          <p:cNvSpPr txBox="1"/>
          <p:nvPr/>
        </p:nvSpPr>
        <p:spPr>
          <a:xfrm>
            <a:off x="454151" y="847809"/>
            <a:ext cx="4343917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800" b="0" i="0" u="none" strike="noStrike" kern="1200" cap="none" noProof="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Paradigmas de la Industria Moderna</a:t>
            </a:r>
            <a:endParaRPr lang="es-CO" sz="38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8755F7CD-6A98-A32E-8919-914E7247ECCF}"/>
              </a:ext>
            </a:extLst>
          </p:cNvPr>
          <p:cNvSpPr txBox="1"/>
          <p:nvPr/>
        </p:nvSpPr>
        <p:spPr>
          <a:xfrm>
            <a:off x="473201" y="2210634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400" b="0" i="0" u="none" strike="noStrike" cap="none" noProof="0" dirty="0">
                <a:sym typeface="Calibri"/>
              </a:rPr>
              <a:t>La producción industrial avanzada es una visión que centra el valor social y el bienestar del trabajador en el centro del proceso de producción. 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400" b="0" i="0" noProof="0" dirty="0">
                <a:effectLst/>
              </a:rPr>
              <a:t>La producción industrial moderna se basa en la automatización, la robotización, el análisis de big data, los sistemas con capacidades de aprendizaje, la virtualización, y el Internet de las cosas.</a:t>
            </a:r>
            <a:endParaRPr lang="es-CO" sz="1400" b="0" i="0" u="none" strike="noStrike" cap="none" noProof="0" dirty="0">
              <a:sym typeface="Roboto"/>
            </a:endParaRPr>
          </a:p>
        </p:txBody>
      </p:sp>
      <p:pic>
        <p:nvPicPr>
          <p:cNvPr id="7" name="Picture 2" descr="Por qué la industria 5.0? ¿Qué opinan los profesionales?">
            <a:extLst>
              <a:ext uri="{FF2B5EF4-FFF2-40B4-BE49-F238E27FC236}">
                <a16:creationId xmlns:a16="http://schemas.microsoft.com/office/drawing/2014/main" id="{346AB7DC-C68F-CC77-17BB-D96AE281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0156" y="2259757"/>
            <a:ext cx="5177790" cy="21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15E301E-BD41-B102-B493-3783DFEBB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88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3E60F42-3A38-0495-8DF2-AC9074F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6E08C75-610C-98A5-7CF4-DA997D9765DE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E587AD3A-887F-6D63-9137-37711A5F11A7}"/>
              </a:ext>
            </a:extLst>
          </p:cNvPr>
          <p:cNvSpPr txBox="1"/>
          <p:nvPr/>
        </p:nvSpPr>
        <p:spPr>
          <a:xfrm>
            <a:off x="430532" y="779768"/>
            <a:ext cx="8065627" cy="97606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 lnSpcReduction="1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con Tecnologías Avanzadas: Necesidad y Oportunidad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BB2FCA7B-E00B-8C65-A754-59F72B87561C}"/>
              </a:ext>
            </a:extLst>
          </p:cNvPr>
          <p:cNvSpPr txBox="1"/>
          <p:nvPr/>
        </p:nvSpPr>
        <p:spPr>
          <a:xfrm>
            <a:off x="-56542" y="1784936"/>
            <a:ext cx="5293254" cy="33134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70000" lnSpcReduction="20000"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global hacia modelos de producción avanzados: Colaboración Humano-Máquina, Sostenibilidad, Personalización.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creciente de profesionales con competencias avanzadas en automatización, IoT, sistemas de aprendizaje a partir de datos, y Ciberseguridad industrial.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Brecha de talento identificada a nivel nacional (Estudios MinTrabajo) en áreas tecnológicas clave.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estratégica para la U. de Caldas de liderar en formación de vanguardia en tecnologías para la industria.</a:t>
            </a:r>
          </a:p>
        </p:txBody>
      </p:sp>
      <p:pic>
        <p:nvPicPr>
          <p:cNvPr id="5122" name="Picture 2" descr="El papel de la transformación digital en la industria 4.0 | Másters,  Postgrados, Bootcamps y Cursos| Formación Cámarabilbao">
            <a:extLst>
              <a:ext uri="{FF2B5EF4-FFF2-40B4-BE49-F238E27FC236}">
                <a16:creationId xmlns:a16="http://schemas.microsoft.com/office/drawing/2014/main" id="{B3BC475E-3D69-3224-92E0-0AEAE3AF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725" y="2024501"/>
            <a:ext cx="3701341" cy="20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7101A9-A864-52BE-A259-FD2F5561A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14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9D15DA-0CFE-A973-2D9B-B604462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3399119-A546-DA54-4629-0CE3DD28DFB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CD05A76-7B74-4C30-E865-B25219F3C19D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317F5CF3-FADE-2BAD-4780-685143A42CC2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Pertinencia para Colombia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C915C1EA-39F8-F4D9-F231-CAA4BFAFD3D0}"/>
              </a:ext>
            </a:extLst>
          </p:cNvPr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Plan Nacional de Desarrollo 2022-2026 (Transformación productiva, reindustrialización).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Respuesta a prioridades MinTIC (Transformación Digital).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desarrollar y adoptar tecnología localmente (no solo consumirla).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Contribución a cerrar brechas de capital humano en áreas de tecnologías para la Cuarta Revolución Industrial y la industria avanzada.</a:t>
            </a:r>
          </a:p>
        </p:txBody>
      </p:sp>
      <p:pic>
        <p:nvPicPr>
          <p:cNvPr id="1030" name="Picture 6" descr="PROCESO DE TRANSFORMACION DIGITAL EN COLOM...- Mind Map">
            <a:extLst>
              <a:ext uri="{FF2B5EF4-FFF2-40B4-BE49-F238E27FC236}">
                <a16:creationId xmlns:a16="http://schemas.microsoft.com/office/drawing/2014/main" id="{ED6FDEBD-ABC9-F26F-69E6-BE93B406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6" y="2038483"/>
            <a:ext cx="1461754" cy="14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976A69-E564-C21B-7809-CB1FAE996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66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lang="es-CO" noProof="0"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EE029E-CA98-4F6D-F693-574C7C49F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noProof="0" smtClean="0"/>
              <a:t>8</a:t>
            </a:fld>
            <a:endParaRPr lang="es-CO" noProof="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8D4F7A-29EC-E73A-15A8-D9EC8B4F3D0A}"/>
              </a:ext>
            </a:extLst>
          </p:cNvPr>
          <p:cNvSpPr txBox="1"/>
          <p:nvPr/>
        </p:nvSpPr>
        <p:spPr>
          <a:xfrm>
            <a:off x="5978307" y="302062"/>
            <a:ext cx="19350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Ventaja U. Caldas Vs U. nacional:</a:t>
            </a:r>
            <a:r>
              <a:rPr lang="es-CO" sz="14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Significativamente más accesible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</a:rPr>
              <a:t> con 5 SMMLV</a:t>
            </a:r>
            <a:r>
              <a:rPr lang="es-CO" sz="14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(~14% menor).</a:t>
            </a:r>
            <a:endParaRPr lang="es-CO" noProof="0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EF08C56-1809-76A6-0368-628AC8CFD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16140"/>
              </p:ext>
            </p:extLst>
          </p:nvPr>
        </p:nvGraphicFramePr>
        <p:xfrm>
          <a:off x="311150" y="1471613"/>
          <a:ext cx="8521702" cy="3178260"/>
        </p:xfrm>
        <a:graphic>
          <a:graphicData uri="http://schemas.openxmlformats.org/drawingml/2006/table">
            <a:tbl>
              <a:tblPr>
                <a:tableStyleId>{5767681B-256A-4304-AFB2-B3D1981C573F}</a:tableStyleId>
              </a:tblPr>
              <a:tblGrid>
                <a:gridCol w="2421295">
                  <a:extLst>
                    <a:ext uri="{9D8B030D-6E8A-4147-A177-3AD203B41FA5}">
                      <a16:colId xmlns:a16="http://schemas.microsoft.com/office/drawing/2014/main" val="4287905692"/>
                    </a:ext>
                  </a:extLst>
                </a:gridCol>
                <a:gridCol w="487404">
                  <a:extLst>
                    <a:ext uri="{9D8B030D-6E8A-4147-A177-3AD203B41FA5}">
                      <a16:colId xmlns:a16="http://schemas.microsoft.com/office/drawing/2014/main" val="3318841901"/>
                    </a:ext>
                  </a:extLst>
                </a:gridCol>
                <a:gridCol w="1918169">
                  <a:extLst>
                    <a:ext uri="{9D8B030D-6E8A-4147-A177-3AD203B41FA5}">
                      <a16:colId xmlns:a16="http://schemas.microsoft.com/office/drawing/2014/main" val="1628467467"/>
                    </a:ext>
                  </a:extLst>
                </a:gridCol>
                <a:gridCol w="581740">
                  <a:extLst>
                    <a:ext uri="{9D8B030D-6E8A-4147-A177-3AD203B41FA5}">
                      <a16:colId xmlns:a16="http://schemas.microsoft.com/office/drawing/2014/main" val="14189151"/>
                    </a:ext>
                  </a:extLst>
                </a:gridCol>
                <a:gridCol w="408790">
                  <a:extLst>
                    <a:ext uri="{9D8B030D-6E8A-4147-A177-3AD203B41FA5}">
                      <a16:colId xmlns:a16="http://schemas.microsoft.com/office/drawing/2014/main" val="521797499"/>
                    </a:ext>
                  </a:extLst>
                </a:gridCol>
                <a:gridCol w="440235">
                  <a:extLst>
                    <a:ext uri="{9D8B030D-6E8A-4147-A177-3AD203B41FA5}">
                      <a16:colId xmlns:a16="http://schemas.microsoft.com/office/drawing/2014/main" val="959316480"/>
                    </a:ext>
                  </a:extLst>
                </a:gridCol>
                <a:gridCol w="558156">
                  <a:extLst>
                    <a:ext uri="{9D8B030D-6E8A-4147-A177-3AD203B41FA5}">
                      <a16:colId xmlns:a16="http://schemas.microsoft.com/office/drawing/2014/main" val="1944626362"/>
                    </a:ext>
                  </a:extLst>
                </a:gridCol>
                <a:gridCol w="613406">
                  <a:extLst>
                    <a:ext uri="{9D8B030D-6E8A-4147-A177-3AD203B41FA5}">
                      <a16:colId xmlns:a16="http://schemas.microsoft.com/office/drawing/2014/main" val="1052031968"/>
                    </a:ext>
                  </a:extLst>
                </a:gridCol>
                <a:gridCol w="668086">
                  <a:extLst>
                    <a:ext uri="{9D8B030D-6E8A-4147-A177-3AD203B41FA5}">
                      <a16:colId xmlns:a16="http://schemas.microsoft.com/office/drawing/2014/main" val="2315550790"/>
                    </a:ext>
                  </a:extLst>
                </a:gridCol>
                <a:gridCol w="424421">
                  <a:extLst>
                    <a:ext uri="{9D8B030D-6E8A-4147-A177-3AD203B41FA5}">
                      <a16:colId xmlns:a16="http://schemas.microsoft.com/office/drawing/2014/main" val="1877614890"/>
                    </a:ext>
                  </a:extLst>
                </a:gridCol>
              </a:tblGrid>
              <a:tr h="24999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NOMBRE_INSTITUCIÓN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SECTOR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NOMBRE_DEL_PROGRAMA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MODALIDAD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CRDITOS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PERIODOS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PERIODICIDAD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MUNICIPIO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COSTO </a:t>
                      </a:r>
                      <a:endParaRPr lang="es-CO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8" marR="2358" marT="235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SMMLV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ctr"/>
                </a:tc>
                <a:extLst>
                  <a:ext uri="{0D108BD9-81ED-4DB2-BD59-A6C34878D82A}">
                    <a16:rowId xmlns:a16="http://schemas.microsoft.com/office/drawing/2014/main" val="2983460117"/>
                  </a:ext>
                </a:extLst>
              </a:tr>
              <a:tr h="1132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NACIONAL DE COLOMBIA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Oficial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26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Manizales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$ 8.233.270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5,8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3506414263"/>
                  </a:ext>
                </a:extLst>
              </a:tr>
              <a:tr h="1132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PEDAGOGICA Y TECNOLOGICA DE COLOMBIA - UPTC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Oficial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24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Sogamoso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$ 8.221.980 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5,8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3331720276"/>
                  </a:ext>
                </a:extLst>
              </a:tr>
              <a:tr h="20989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DEL VALLE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Oficial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25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1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Anual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Santiago de Cali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$ 8.706.200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6,1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2063483658"/>
                  </a:ext>
                </a:extLst>
              </a:tr>
              <a:tr h="1132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FRANCISCO DE PAULA SANTANDER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Oficial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ESPECIALIZACIÓN EN AUTOMATIZACIÓN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30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Ocaña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$ 5.200.000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3,7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1005332748"/>
                  </a:ext>
                </a:extLst>
              </a:tr>
              <a:tr h="1132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SANTO TOMAS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Privado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ESPECIALIZACIÓN EN AUTOMATIZACIÓN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25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Bucaramanga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$ 6.835.500 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4,8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1310205267"/>
                  </a:ext>
                </a:extLst>
              </a:tr>
              <a:tr h="1132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FUNDACION UNIVERSITARIA INTERNACIONAL DE LA RIOJA - UNIR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Privado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ESPECIALIZACIÓN EN INDUSTRIA 4.0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Virtual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24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Bogotá, D.C.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$ 6.951.750 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4,9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2214574252"/>
                  </a:ext>
                </a:extLst>
              </a:tr>
              <a:tr h="226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MANUELA BELTRAN-UMB-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Privado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ESPECIALIZACIÓN TECNOLÓGICA EN AUTOMATIZACIÓN INDUSTRIAL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Virtual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Periodos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Bogotá, D.C.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$ 4.747.989 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3,3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3524614707"/>
                  </a:ext>
                </a:extLst>
              </a:tr>
              <a:tr h="20989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DE SAN BUENAVENTURA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Privado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ESPECIALIZACIÓN EN AUTOMATIZACIÓN DE PROCESOS INDUSTRIALES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26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Bogotá, D.C.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 $ 8.715.000 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6,1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1462026078"/>
                  </a:ext>
                </a:extLst>
              </a:tr>
              <a:tr h="20989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UNIVERSIDAD DE LOS ANDES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Privado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ESPECIALIZACION EN AUTOMATIZACION DE PROCESOS INDUSTRIALES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Presencial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22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3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Semestral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O" sz="900" u="none" strike="noStrike" noProof="0" dirty="0">
                          <a:effectLst/>
                        </a:rPr>
                        <a:t>Bogotá, D.C.</a:t>
                      </a: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s-CO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58" marR="2358" marT="2358" marB="0" anchor="b"/>
                </a:tc>
                <a:extLst>
                  <a:ext uri="{0D108BD9-81ED-4DB2-BD59-A6C34878D82A}">
                    <a16:rowId xmlns:a16="http://schemas.microsoft.com/office/drawing/2014/main" val="418258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D28E70-B77D-84FE-3DB3-43E69C0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9C2B51B-1175-BE80-1F2F-0167181CD779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B21F5AE7-AA8A-EF0F-BD6F-0701F4A916F3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en el Panorama Educativo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0070AFE3-9C5C-53FF-1FB1-5FDCAE7EB19D}"/>
              </a:ext>
            </a:extLst>
          </p:cNvPr>
          <p:cNvSpPr txBox="1"/>
          <p:nvPr/>
        </p:nvSpPr>
        <p:spPr>
          <a:xfrm>
            <a:off x="454151" y="1812228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1. NO existen (o son muy escasas) Especializaciones con un enfoque tan integral en tecnologías </a:t>
            </a:r>
            <a:r>
              <a:rPr lang="es-CO" sz="12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</a:t>
            </a:r>
            <a:r>
              <a:rPr lang="es-CO" sz="1200" b="0" i="0" noProof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vanzadas</a:t>
            </a: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para la automatización y producción </a:t>
            </a:r>
            <a:r>
              <a:rPr lang="es-CO" sz="12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</a:t>
            </a:r>
            <a:r>
              <a:rPr lang="es-CO" sz="1200" b="0" i="0" noProof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ndustrial</a:t>
            </a: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que abarquen desde IoT, sistemas de aprendizaje a partir de datos, robótica colaborativa hasta ciberseguridad y fabricación inteligente bajo un mismo programa.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2. Oferta limitada en programas que, aunque traten temas de Industria 4.0, no necesariamente abordan la evolución hacia sistemas más colaborativos</a:t>
            </a:r>
            <a:r>
              <a:rPr lang="es-CO" sz="1200" noProof="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y</a:t>
            </a: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sostenibles.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3. Oferta existente en Automatización (incluye UNAL Manizales) con un enfoque que puede ser más tradicional o menos integrado de las últimas tendencias tecnológicas y sus implicaciones estratégicas.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Ventaja Competitiva U. Caldas: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1. Enfoque Integrador y de Vanguardia: Abarca un espectro amplio de tecnologías avanzadas y su aplicación estratégica, considerando la colaboración humano-tecnología, la sostenibilidad y la resiliencia.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2. Modalidad Flexible y adaptada a prácticas.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3. Costo competitivo.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0257EA-ECAC-76E4-49B2-90026D2B5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14522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2753</Words>
  <Application>Microsoft Office PowerPoint</Application>
  <PresentationFormat>Presentación en pantalla (16:9)</PresentationFormat>
  <Paragraphs>642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Times New Roman</vt:lpstr>
      <vt:lpstr>Aptos Narrow</vt:lpstr>
      <vt:lpstr>Arial</vt:lpstr>
      <vt:lpstr>Roboto</vt:lpstr>
      <vt:lpstr>Calibri</vt:lpstr>
      <vt:lpstr>Roboto Black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62</cp:revision>
  <dcterms:modified xsi:type="dcterms:W3CDTF">2025-07-22T23:27:00Z</dcterms:modified>
</cp:coreProperties>
</file>